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3575"/>
  <p:notesSz cx="7099300" cy="10234600"/>
  <p:embeddedFontLst>
    <p:embeddedFont>
      <p:font typeface="Inter"/>
      <p:regular r:id="rId27"/>
      <p:bold r:id="rId28"/>
    </p:embeddedFont>
    <p:embeddedFont>
      <p:font typeface="Montserrat"/>
      <p:regular r:id="rId29"/>
      <p:bold r:id="rId30"/>
      <p:italic r:id="rId31"/>
      <p:boldItalic r:id="rId32"/>
    </p:embeddedFont>
    <p:embeddedFont>
      <p:font typeface="Montserrat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3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MontserratExtraBold-bold.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ontserratExtra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4988" cy="511175"/>
          </a:xfrm>
          <a:prstGeom prst="rect">
            <a:avLst/>
          </a:prstGeom>
          <a:noFill/>
          <a:ln>
            <a:noFill/>
          </a:ln>
        </p:spPr>
        <p:txBody>
          <a:bodyPr anchorCtr="0" anchor="ctr" bIns="47875" lIns="95775" spcFirstLastPara="1" rIns="95775" wrap="square" tIns="478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4313" y="0"/>
            <a:ext cx="3074987" cy="511175"/>
          </a:xfrm>
          <a:prstGeom prst="rect">
            <a:avLst/>
          </a:prstGeom>
          <a:noFill/>
          <a:ln>
            <a:noFill/>
          </a:ln>
        </p:spPr>
        <p:txBody>
          <a:bodyPr anchorCtr="0" anchor="ctr" bIns="47875" lIns="95775" spcFirstLastPara="1" rIns="95775" wrap="square" tIns="478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46150" y="4862513"/>
            <a:ext cx="5207000" cy="4605337"/>
          </a:xfrm>
          <a:prstGeom prst="rect">
            <a:avLst/>
          </a:prstGeom>
          <a:noFill/>
          <a:ln>
            <a:noFill/>
          </a:ln>
        </p:spPr>
        <p:txBody>
          <a:bodyPr anchorCtr="0" anchor="t" bIns="47875" lIns="95775" spcFirstLastPara="1" rIns="95775" wrap="square" tIns="47875">
            <a:noAutofit/>
          </a:bodyPr>
          <a:lstStyle>
            <a:lvl1pPr indent="-228600" lvl="0" marL="457200" marR="0" rtl="0" algn="l">
              <a:lnSpc>
                <a:spcPct val="100000"/>
              </a:lnSpc>
              <a:spcBef>
                <a:spcPts val="30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30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30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30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3438"/>
            <a:ext cx="3074988" cy="511175"/>
          </a:xfrm>
          <a:prstGeom prst="rect">
            <a:avLst/>
          </a:prstGeom>
          <a:noFill/>
          <a:ln>
            <a:noFill/>
          </a:ln>
        </p:spPr>
        <p:txBody>
          <a:bodyPr anchorCtr="0" anchor="b" bIns="47875" lIns="95775" spcFirstLastPara="1" rIns="95775" wrap="square" tIns="478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024313" y="9723438"/>
            <a:ext cx="3074987" cy="511175"/>
          </a:xfrm>
          <a:prstGeom prst="rect">
            <a:avLst/>
          </a:prstGeom>
          <a:noFill/>
          <a:ln>
            <a:noFill/>
          </a:ln>
        </p:spPr>
        <p:txBody>
          <a:bodyPr anchorCtr="0" anchor="b" bIns="47875" lIns="95775" spcFirstLastPara="1" rIns="95775" wrap="square" tIns="478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15a5232bf_0_2: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15a5232bf_0_2: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120" name="Google Shape;120;gd15a5232bf_0_2:notes"/>
          <p:cNvSpPr txBox="1"/>
          <p:nvPr>
            <p:ph idx="12" type="sldNum"/>
          </p:nvPr>
        </p:nvSpPr>
        <p:spPr>
          <a:xfrm>
            <a:off x="4024313" y="9723438"/>
            <a:ext cx="3075000" cy="511200"/>
          </a:xfrm>
          <a:prstGeom prst="rect">
            <a:avLst/>
          </a:prstGeom>
        </p:spPr>
        <p:txBody>
          <a:bodyPr anchorCtr="0" anchor="b" bIns="47875" lIns="95775" spcFirstLastPara="1" rIns="95775" wrap="square" tIns="47875">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87eeec258_0_209: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87eeec258_0_209: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295" name="Google Shape;295;gd87eeec258_0_209:notes"/>
          <p:cNvSpPr txBox="1"/>
          <p:nvPr>
            <p:ph idx="12" type="sldNum"/>
          </p:nvPr>
        </p:nvSpPr>
        <p:spPr>
          <a:xfrm>
            <a:off x="4024313" y="9723438"/>
            <a:ext cx="3075000" cy="511200"/>
          </a:xfrm>
          <a:prstGeom prst="rect">
            <a:avLst/>
          </a:prstGeom>
        </p:spPr>
        <p:txBody>
          <a:bodyPr anchorCtr="0" anchor="b" bIns="47875" lIns="95775" spcFirstLastPara="1" rIns="95775" wrap="square" tIns="47875">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87eeec258_0_217: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87eeec258_0_217: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303" name="Google Shape;303;gd87eeec258_0_217:notes"/>
          <p:cNvSpPr txBox="1"/>
          <p:nvPr>
            <p:ph idx="12" type="sldNum"/>
          </p:nvPr>
        </p:nvSpPr>
        <p:spPr>
          <a:xfrm>
            <a:off x="4024313" y="9723438"/>
            <a:ext cx="3075000" cy="511200"/>
          </a:xfrm>
          <a:prstGeom prst="rect">
            <a:avLst/>
          </a:prstGeom>
        </p:spPr>
        <p:txBody>
          <a:bodyPr anchorCtr="0" anchor="b" bIns="47875" lIns="95775" spcFirstLastPara="1" rIns="95775" wrap="square" tIns="478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87eeec258_0_225: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87eeec258_0_225: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311" name="Google Shape;311;gd87eeec258_0_225:notes"/>
          <p:cNvSpPr txBox="1"/>
          <p:nvPr>
            <p:ph idx="12" type="sldNum"/>
          </p:nvPr>
        </p:nvSpPr>
        <p:spPr>
          <a:xfrm>
            <a:off x="4024313" y="9723438"/>
            <a:ext cx="3075000" cy="511200"/>
          </a:xfrm>
          <a:prstGeom prst="rect">
            <a:avLst/>
          </a:prstGeom>
        </p:spPr>
        <p:txBody>
          <a:bodyPr anchorCtr="0" anchor="b" bIns="47875" lIns="95775" spcFirstLastPara="1" rIns="95775" wrap="square" tIns="47875">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87eeec258_0_1021:notes"/>
          <p:cNvSpPr/>
          <p:nvPr>
            <p:ph idx="2" type="sldImg"/>
          </p:nvPr>
        </p:nvSpPr>
        <p:spPr>
          <a:xfrm>
            <a:off x="709563" y="1279325"/>
            <a:ext cx="5680200" cy="3454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d87eeec258_0_1021:notes"/>
          <p:cNvSpPr txBox="1"/>
          <p:nvPr>
            <p:ph idx="1" type="body"/>
          </p:nvPr>
        </p:nvSpPr>
        <p:spPr>
          <a:xfrm>
            <a:off x="709930" y="4925401"/>
            <a:ext cx="5679300" cy="4029900"/>
          </a:xfrm>
          <a:prstGeom prst="rect">
            <a:avLst/>
          </a:prstGeom>
          <a:noFill/>
          <a:ln>
            <a:noFill/>
          </a:ln>
        </p:spPr>
        <p:txBody>
          <a:bodyPr anchorCtr="0" anchor="t" bIns="48600" lIns="97200" spcFirstLastPara="1" rIns="97200" wrap="square" tIns="48600">
            <a:noAutofit/>
          </a:bodyPr>
          <a:lstStyle/>
          <a:p>
            <a:pPr indent="0" lvl="0" marL="0" rtl="0" algn="l">
              <a:spcBef>
                <a:spcPts val="0"/>
              </a:spcBef>
              <a:spcAft>
                <a:spcPts val="0"/>
              </a:spcAft>
              <a:buNone/>
            </a:pPr>
            <a:r>
              <a:rPr lang="en-GB" sz="1100">
                <a:solidFill>
                  <a:schemeClr val="dk1"/>
                </a:solidFill>
                <a:latin typeface="Arial"/>
                <a:ea typeface="Arial"/>
                <a:cs typeface="Arial"/>
                <a:sym typeface="Arial"/>
              </a:rPr>
              <a:t> </a:t>
            </a:r>
            <a:endParaRPr/>
          </a:p>
        </p:txBody>
      </p:sp>
      <p:sp>
        <p:nvSpPr>
          <p:cNvPr id="319" name="Google Shape;319;gd87eeec258_0_1021:notes"/>
          <p:cNvSpPr txBox="1"/>
          <p:nvPr>
            <p:ph idx="12" type="sldNum"/>
          </p:nvPr>
        </p:nvSpPr>
        <p:spPr>
          <a:xfrm>
            <a:off x="4021294" y="9721094"/>
            <a:ext cx="3076500" cy="513300"/>
          </a:xfrm>
          <a:prstGeom prst="rect">
            <a:avLst/>
          </a:prstGeom>
          <a:noFill/>
          <a:ln>
            <a:noFill/>
          </a:ln>
        </p:spPr>
        <p:txBody>
          <a:bodyPr anchorCtr="0" anchor="b" bIns="48600" lIns="97200" spcFirstLastPara="1" rIns="97200" wrap="square" tIns="486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87eeec258_0_1065:notes"/>
          <p:cNvSpPr/>
          <p:nvPr>
            <p:ph idx="2" type="sldImg"/>
          </p:nvPr>
        </p:nvSpPr>
        <p:spPr>
          <a:xfrm>
            <a:off x="136084" y="766763"/>
            <a:ext cx="68271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3" name="Google Shape;363;gd87eeec258_0_1065:notes"/>
          <p:cNvSpPr txBox="1"/>
          <p:nvPr>
            <p:ph idx="1" type="body"/>
          </p:nvPr>
        </p:nvSpPr>
        <p:spPr>
          <a:xfrm>
            <a:off x="946150" y="4862513"/>
            <a:ext cx="5207100" cy="4605300"/>
          </a:xfrm>
          <a:prstGeom prst="rect">
            <a:avLst/>
          </a:prstGeom>
          <a:noFill/>
          <a:ln>
            <a:noFill/>
          </a:ln>
        </p:spPr>
        <p:txBody>
          <a:bodyPr anchorCtr="0" anchor="t" bIns="47950" lIns="95900" spcFirstLastPara="1" rIns="95900" wrap="square" tIns="47950">
            <a:noAutofit/>
          </a:bodyPr>
          <a:lstStyle/>
          <a:p>
            <a:pPr indent="0" lvl="0" marL="0" rtl="0" algn="l">
              <a:spcBef>
                <a:spcPts val="0"/>
              </a:spcBef>
              <a:spcAft>
                <a:spcPts val="0"/>
              </a:spcAft>
              <a:buNone/>
            </a:pPr>
            <a:r>
              <a:t/>
            </a:r>
            <a:endParaRPr>
              <a:solidFill>
                <a:schemeClr val="dk1"/>
              </a:solidFill>
            </a:endParaRPr>
          </a:p>
        </p:txBody>
      </p:sp>
      <p:sp>
        <p:nvSpPr>
          <p:cNvPr id="364" name="Google Shape;364;gd87eeec258_0_1065:notes"/>
          <p:cNvSpPr txBox="1"/>
          <p:nvPr>
            <p:ph idx="12" type="sldNum"/>
          </p:nvPr>
        </p:nvSpPr>
        <p:spPr>
          <a:xfrm>
            <a:off x="4024313" y="9723438"/>
            <a:ext cx="3075000" cy="511200"/>
          </a:xfrm>
          <a:prstGeom prst="rect">
            <a:avLst/>
          </a:prstGeom>
          <a:noFill/>
          <a:ln>
            <a:noFill/>
          </a:ln>
        </p:spPr>
        <p:txBody>
          <a:bodyPr anchorCtr="0" anchor="b" bIns="47950" lIns="95900" spcFirstLastPara="1" rIns="95900" wrap="square" tIns="47950">
            <a:noAutofit/>
          </a:bodyPr>
          <a:lstStyle/>
          <a:p>
            <a:pPr indent="0" lvl="0" marL="0" rtl="0" algn="r">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87eeec258_0_946: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87eeec258_0_946: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417" name="Google Shape;417;gd87eeec258_0_946:notes"/>
          <p:cNvSpPr txBox="1"/>
          <p:nvPr>
            <p:ph idx="12" type="sldNum"/>
          </p:nvPr>
        </p:nvSpPr>
        <p:spPr>
          <a:xfrm>
            <a:off x="4024313" y="9723438"/>
            <a:ext cx="3075000" cy="511200"/>
          </a:xfrm>
          <a:prstGeom prst="rect">
            <a:avLst/>
          </a:prstGeom>
        </p:spPr>
        <p:txBody>
          <a:bodyPr anchorCtr="0" anchor="b" bIns="47875" lIns="95775" spcFirstLastPara="1" rIns="95775" wrap="square" tIns="47875">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87eeec258_0_1364: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87eeec258_0_1364: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494" name="Google Shape;494;gd87eeec258_0_1364:notes"/>
          <p:cNvSpPr txBox="1"/>
          <p:nvPr>
            <p:ph idx="12" type="sldNum"/>
          </p:nvPr>
        </p:nvSpPr>
        <p:spPr>
          <a:xfrm>
            <a:off x="4024313" y="9723438"/>
            <a:ext cx="3075000" cy="511200"/>
          </a:xfrm>
          <a:prstGeom prst="rect">
            <a:avLst/>
          </a:prstGeom>
        </p:spPr>
        <p:txBody>
          <a:bodyPr anchorCtr="0" anchor="b" bIns="47875" lIns="95775" spcFirstLastPara="1" rIns="95775" wrap="square" tIns="478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4fa54badc_0_62: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228600" lvl="0" marL="457200" marR="0" rtl="0" algn="l">
              <a:lnSpc>
                <a:spcPct val="100000"/>
              </a:lnSpc>
              <a:spcBef>
                <a:spcPts val="300"/>
              </a:spcBef>
              <a:spcAft>
                <a:spcPts val="0"/>
              </a:spcAft>
              <a:buClr>
                <a:srgbClr val="000000"/>
              </a:buClr>
              <a:buSzPts val="1400"/>
              <a:buFont typeface="Arial"/>
              <a:buNone/>
            </a:pPr>
            <a:r>
              <a:t/>
            </a:r>
            <a:endParaRPr b="0" i="0" sz="1000" u="none" cap="none" strike="noStrike">
              <a:solidFill>
                <a:schemeClr val="dk1"/>
              </a:solidFill>
              <a:latin typeface="Arial"/>
              <a:ea typeface="Arial"/>
              <a:cs typeface="Arial"/>
              <a:sym typeface="Arial"/>
            </a:endParaRPr>
          </a:p>
          <a:p>
            <a:pPr indent="-228600" lvl="0" marL="457200" marR="0" rtl="0" algn="l">
              <a:lnSpc>
                <a:spcPct val="100000"/>
              </a:lnSpc>
              <a:spcBef>
                <a:spcPts val="300"/>
              </a:spcBef>
              <a:spcAft>
                <a:spcPts val="0"/>
              </a:spcAft>
              <a:buClr>
                <a:srgbClr val="000000"/>
              </a:buClr>
              <a:buSzPts val="1400"/>
              <a:buFont typeface="Arial"/>
              <a:buNone/>
            </a:pPr>
            <a:r>
              <a:t/>
            </a:r>
            <a:endParaRPr b="0" i="0" sz="1000" u="none" cap="none" strike="noStrike">
              <a:solidFill>
                <a:schemeClr val="dk1"/>
              </a:solidFill>
              <a:latin typeface="Arial"/>
              <a:ea typeface="Arial"/>
              <a:cs typeface="Arial"/>
              <a:sym typeface="Arial"/>
            </a:endParaRPr>
          </a:p>
          <a:p>
            <a:pPr indent="-228600" lvl="0" marL="457200" marR="0" rtl="0" algn="l">
              <a:lnSpc>
                <a:spcPct val="100000"/>
              </a:lnSpc>
              <a:spcBef>
                <a:spcPts val="300"/>
              </a:spcBef>
              <a:spcAft>
                <a:spcPts val="0"/>
              </a:spcAft>
              <a:buClr>
                <a:srgbClr val="000000"/>
              </a:buClr>
              <a:buSzPts val="1400"/>
              <a:buFont typeface="Arial"/>
              <a:buNone/>
            </a:pPr>
            <a:r>
              <a:t/>
            </a:r>
            <a:endParaRPr/>
          </a:p>
        </p:txBody>
      </p:sp>
      <p:sp>
        <p:nvSpPr>
          <p:cNvPr id="501" name="Google Shape;501;gd4fa54badc_0_62: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4fa54badc_0_68:notes"/>
          <p:cNvSpPr/>
          <p:nvPr>
            <p:ph idx="2" type="sldImg"/>
          </p:nvPr>
        </p:nvSpPr>
        <p:spPr>
          <a:xfrm>
            <a:off x="136525" y="766763"/>
            <a:ext cx="68262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8" name="Google Shape;508;gd4fa54badc_0_68: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509" name="Google Shape;509;gd4fa54badc_0_68:notes"/>
          <p:cNvSpPr txBox="1"/>
          <p:nvPr>
            <p:ph idx="12" type="sldNum"/>
          </p:nvPr>
        </p:nvSpPr>
        <p:spPr>
          <a:xfrm>
            <a:off x="4024313" y="9723438"/>
            <a:ext cx="3075000" cy="511200"/>
          </a:xfrm>
          <a:prstGeom prst="rect">
            <a:avLst/>
          </a:prstGeom>
          <a:noFill/>
          <a:ln>
            <a:noFill/>
          </a:ln>
        </p:spPr>
        <p:txBody>
          <a:bodyPr anchorCtr="0" anchor="b" bIns="47875" lIns="95775" spcFirstLastPara="1" rIns="95775" wrap="square" tIns="478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4fa54badc_0_86:notes"/>
          <p:cNvSpPr/>
          <p:nvPr>
            <p:ph idx="2" type="sldImg"/>
          </p:nvPr>
        </p:nvSpPr>
        <p:spPr>
          <a:xfrm>
            <a:off x="136525" y="766763"/>
            <a:ext cx="68262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7" name="Google Shape;527;gd4fa54badc_0_86: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228600" lvl="0" marL="457200" marR="0" rtl="0" algn="l">
              <a:lnSpc>
                <a:spcPct val="100000"/>
              </a:lnSpc>
              <a:spcBef>
                <a:spcPts val="300"/>
              </a:spcBef>
              <a:spcAft>
                <a:spcPts val="0"/>
              </a:spcAft>
              <a:buClr>
                <a:srgbClr val="000000"/>
              </a:buClr>
              <a:buSzPts val="1400"/>
              <a:buFont typeface="Arial"/>
              <a:buNone/>
            </a:pPr>
            <a:r>
              <a:t/>
            </a:r>
            <a:endParaRPr/>
          </a:p>
        </p:txBody>
      </p:sp>
      <p:sp>
        <p:nvSpPr>
          <p:cNvPr id="528" name="Google Shape;528;gd4fa54badc_0_86:notes"/>
          <p:cNvSpPr txBox="1"/>
          <p:nvPr>
            <p:ph idx="12" type="sldNum"/>
          </p:nvPr>
        </p:nvSpPr>
        <p:spPr>
          <a:xfrm>
            <a:off x="4024313" y="9723438"/>
            <a:ext cx="3075000" cy="511200"/>
          </a:xfrm>
          <a:prstGeom prst="rect">
            <a:avLst/>
          </a:prstGeom>
          <a:noFill/>
          <a:ln>
            <a:noFill/>
          </a:ln>
        </p:spPr>
        <p:txBody>
          <a:bodyPr anchorCtr="0" anchor="b" bIns="47875" lIns="95775" spcFirstLastPara="1" rIns="95775" wrap="square" tIns="478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136525" y="766763"/>
            <a:ext cx="6826250" cy="38401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6" name="Google Shape;126;p5: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Going beyond the technology</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i4Trust Community platform and Q&amp;A</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OnBoarding: the role of DIHs</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Overview and Journey of DIHs</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Role of DIHs</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 i4Trust Ambassadors</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 LEBDs and Engagement in Multi-tier support</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 i4Trust community structure</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How the open calls will work</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 Overview of the Open Call process</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 What constitutes a suitable i4Trust experiment</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 Scouting process</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Support to experiments</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000000"/>
                </a:solidFill>
                <a:latin typeface="Calibri"/>
                <a:ea typeface="Calibri"/>
                <a:cs typeface="Calibri"/>
                <a:sym typeface="Calibri"/>
              </a:rPr>
              <a:t>FAQ</a:t>
            </a:r>
            <a:endParaRPr sz="1200">
              <a:solidFill>
                <a:srgbClr val="000000"/>
              </a:solidFill>
              <a:latin typeface="Calibri"/>
              <a:ea typeface="Calibri"/>
              <a:cs typeface="Calibri"/>
              <a:sym typeface="Calibri"/>
            </a:endParaRPr>
          </a:p>
          <a:p>
            <a:pPr indent="0" lvl="0" marL="0" rtl="0" algn="l">
              <a:lnSpc>
                <a:spcPct val="100000"/>
              </a:lnSpc>
              <a:spcBef>
                <a:spcPts val="300"/>
              </a:spcBef>
              <a:spcAft>
                <a:spcPts val="0"/>
              </a:spcAft>
              <a:buSzPts val="1400"/>
              <a:buNone/>
            </a:pPr>
            <a:r>
              <a:t/>
            </a:r>
            <a:endParaRPr/>
          </a:p>
        </p:txBody>
      </p:sp>
      <p:sp>
        <p:nvSpPr>
          <p:cNvPr id="127" name="Google Shape;127;p5:notes"/>
          <p:cNvSpPr txBox="1"/>
          <p:nvPr>
            <p:ph idx="12" type="sldNum"/>
          </p:nvPr>
        </p:nvSpPr>
        <p:spPr>
          <a:xfrm>
            <a:off x="4024313" y="9723438"/>
            <a:ext cx="3075000" cy="511200"/>
          </a:xfrm>
          <a:prstGeom prst="rect">
            <a:avLst/>
          </a:prstGeom>
          <a:noFill/>
          <a:ln>
            <a:noFill/>
          </a:ln>
        </p:spPr>
        <p:txBody>
          <a:bodyPr anchorCtr="0" anchor="b" bIns="47875" lIns="95775" spcFirstLastPara="1" rIns="95775" wrap="square" tIns="478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4fa54badc_0_260:notes"/>
          <p:cNvSpPr/>
          <p:nvPr>
            <p:ph idx="2" type="sldImg"/>
          </p:nvPr>
        </p:nvSpPr>
        <p:spPr>
          <a:xfrm>
            <a:off x="136525" y="766763"/>
            <a:ext cx="68262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7" name="Google Shape;537;gd4fa54badc_0_260: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538" name="Google Shape;538;gd4fa54badc_0_260:notes"/>
          <p:cNvSpPr txBox="1"/>
          <p:nvPr>
            <p:ph idx="12" type="sldNum"/>
          </p:nvPr>
        </p:nvSpPr>
        <p:spPr>
          <a:xfrm>
            <a:off x="4024313" y="9723438"/>
            <a:ext cx="3075000" cy="511200"/>
          </a:xfrm>
          <a:prstGeom prst="rect">
            <a:avLst/>
          </a:prstGeom>
          <a:noFill/>
          <a:ln>
            <a:noFill/>
          </a:ln>
        </p:spPr>
        <p:txBody>
          <a:bodyPr anchorCtr="0" anchor="b" bIns="47875" lIns="95775" spcFirstLastPara="1" rIns="95775" wrap="square" tIns="478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79ac8b7679_0_838:notes"/>
          <p:cNvSpPr/>
          <p:nvPr>
            <p:ph idx="2" type="sldImg"/>
          </p:nvPr>
        </p:nvSpPr>
        <p:spPr>
          <a:xfrm>
            <a:off x="136525" y="766763"/>
            <a:ext cx="68262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4" name="Google Shape;544;g79ac8b7679_0_838: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0"/>
              </a:spcBef>
              <a:spcAft>
                <a:spcPts val="0"/>
              </a:spcAft>
              <a:buSzPts val="1400"/>
              <a:buNone/>
            </a:pPr>
            <a:r>
              <a:t/>
            </a:r>
            <a:endParaRPr/>
          </a:p>
        </p:txBody>
      </p:sp>
      <p:sp>
        <p:nvSpPr>
          <p:cNvPr id="545" name="Google Shape;545;g79ac8b7679_0_838:notes"/>
          <p:cNvSpPr txBox="1"/>
          <p:nvPr>
            <p:ph idx="12" type="sldNum"/>
          </p:nvPr>
        </p:nvSpPr>
        <p:spPr>
          <a:xfrm>
            <a:off x="4024313" y="9723438"/>
            <a:ext cx="3075000" cy="511200"/>
          </a:xfrm>
          <a:prstGeom prst="rect">
            <a:avLst/>
          </a:prstGeom>
          <a:noFill/>
          <a:ln>
            <a:noFill/>
          </a:ln>
        </p:spPr>
        <p:txBody>
          <a:bodyPr anchorCtr="0" anchor="b" bIns="47875" lIns="95775" spcFirstLastPara="1" rIns="95775" wrap="square" tIns="47875">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87eeec258_0_0: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87eeec258_0_0: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135" name="Google Shape;135;gd87eeec258_0_0:notes"/>
          <p:cNvSpPr txBox="1"/>
          <p:nvPr>
            <p:ph idx="12" type="sldNum"/>
          </p:nvPr>
        </p:nvSpPr>
        <p:spPr>
          <a:xfrm>
            <a:off x="4024313" y="9723438"/>
            <a:ext cx="3075000" cy="511200"/>
          </a:xfrm>
          <a:prstGeom prst="rect">
            <a:avLst/>
          </a:prstGeom>
        </p:spPr>
        <p:txBody>
          <a:bodyPr anchorCtr="0" anchor="b" bIns="47875" lIns="95775" spcFirstLastPara="1" rIns="95775" wrap="square" tIns="47875">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9ac8b7679_0_691:notes"/>
          <p:cNvSpPr txBox="1"/>
          <p:nvPr>
            <p:ph idx="1" type="body"/>
          </p:nvPr>
        </p:nvSpPr>
        <p:spPr>
          <a:xfrm>
            <a:off x="946150" y="4862513"/>
            <a:ext cx="5207100" cy="4605300"/>
          </a:xfrm>
          <a:prstGeom prst="rect">
            <a:avLst/>
          </a:prstGeom>
          <a:noFill/>
          <a:ln>
            <a:noFill/>
          </a:ln>
        </p:spPr>
        <p:txBody>
          <a:bodyPr anchorCtr="0" anchor="t" bIns="47875" lIns="95775" spcFirstLastPara="1" rIns="95775" wrap="square" tIns="47875">
            <a:noAutofit/>
          </a:bodyPr>
          <a:lstStyle/>
          <a:p>
            <a:pPr indent="0" lvl="0" marL="0" rtl="0" algn="l">
              <a:lnSpc>
                <a:spcPct val="115000"/>
              </a:lnSpc>
              <a:spcBef>
                <a:spcPts val="0"/>
              </a:spcBef>
              <a:spcAft>
                <a:spcPts val="0"/>
              </a:spcAft>
              <a:buClr>
                <a:schemeClr val="dk1"/>
              </a:buClr>
              <a:buSzPts val="1100"/>
              <a:buFont typeface="Arial"/>
              <a:buNone/>
            </a:pPr>
            <a:r>
              <a:rPr lang="en-GB" sz="700"/>
              <a:t>1.</a:t>
            </a:r>
            <a:r>
              <a:rPr b="1" lang="en-GB" sz="700"/>
              <a:t>SMEs with not yet Data Driven Business</a:t>
            </a:r>
            <a:r>
              <a:rPr lang="en-GB" sz="700"/>
              <a:t>: early adopters to news cross-domain experiments and data-driven business concepts. </a:t>
            </a:r>
            <a:endParaRPr sz="700"/>
          </a:p>
          <a:p>
            <a:pPr indent="0" lvl="0" marL="0" rtl="0" algn="l">
              <a:lnSpc>
                <a:spcPct val="115000"/>
              </a:lnSpc>
              <a:spcBef>
                <a:spcPts val="0"/>
              </a:spcBef>
              <a:spcAft>
                <a:spcPts val="0"/>
              </a:spcAft>
              <a:buClr>
                <a:schemeClr val="dk1"/>
              </a:buClr>
              <a:buSzPts val="1100"/>
              <a:buFont typeface="Arial"/>
              <a:buNone/>
            </a:pPr>
            <a:r>
              <a:rPr lang="en-GB" sz="700"/>
              <a:t>2.</a:t>
            </a:r>
            <a:r>
              <a:rPr b="1" lang="en-GB" sz="700"/>
              <a:t>SMEs with a  position in using and re-suing of data:</a:t>
            </a:r>
            <a:r>
              <a:rPr lang="en-GB" sz="700"/>
              <a:t> contributing and sharing data; strong competence in  management of data. </a:t>
            </a:r>
            <a:endParaRPr sz="700"/>
          </a:p>
          <a:p>
            <a:pPr indent="0" lvl="0" marL="0" rtl="0" algn="l">
              <a:lnSpc>
                <a:spcPct val="115000"/>
              </a:lnSpc>
              <a:spcBef>
                <a:spcPts val="0"/>
              </a:spcBef>
              <a:spcAft>
                <a:spcPts val="0"/>
              </a:spcAft>
              <a:buSzPts val="1100"/>
              <a:buNone/>
            </a:pPr>
            <a:r>
              <a:rPr lang="en-GB" sz="700"/>
              <a:t>3.</a:t>
            </a:r>
            <a:r>
              <a:rPr b="1" lang="en-GB" sz="700"/>
              <a:t>SMEs with a strong ability to share any kind of data: </a:t>
            </a:r>
            <a:r>
              <a:rPr lang="en-GB" sz="700"/>
              <a:t>contributing and sharing data from third parties; Data Marketplace &amp; Publication Services (e.g. companies, organization, Cities).</a:t>
            </a:r>
            <a:endParaRPr sz="700"/>
          </a:p>
          <a:p>
            <a:pPr indent="0" lvl="0" marL="0" rtl="0" algn="just">
              <a:lnSpc>
                <a:spcPct val="115000"/>
              </a:lnSpc>
              <a:spcBef>
                <a:spcPts val="0"/>
              </a:spcBef>
              <a:spcAft>
                <a:spcPts val="0"/>
              </a:spcAft>
              <a:buClr>
                <a:schemeClr val="dk1"/>
              </a:buClr>
              <a:buSzPts val="1100"/>
              <a:buFont typeface="Arial"/>
              <a:buNone/>
            </a:pPr>
            <a:r>
              <a:rPr lang="en-GB" sz="700">
                <a:latin typeface="Inter"/>
                <a:ea typeface="Inter"/>
                <a:cs typeface="Inter"/>
                <a:sym typeface="Inter"/>
              </a:rPr>
              <a:t>i4Trust's main goal is to empower SMEs to develop innovative services in different sectors based on sharing of data across value chains, resulting in a significant increase in the amount of data shared, and breaking information silos. SMEs have been traditionally involved in supportive initiatives that provide access to data pools for the development of solutions, but there are still barriers for a real data-driven innovation where data is seamlessly extracted, managed and shared in a trusted environment by different players that collaborate to extract value out of it, enabling a variety of smart applications that improve everyday life.</a:t>
            </a:r>
            <a:endParaRPr sz="300"/>
          </a:p>
          <a:p>
            <a:pPr indent="0" lvl="0" marL="0" rtl="0" algn="l">
              <a:lnSpc>
                <a:spcPct val="100000"/>
              </a:lnSpc>
              <a:spcBef>
                <a:spcPts val="1000"/>
              </a:spcBef>
              <a:spcAft>
                <a:spcPts val="0"/>
              </a:spcAft>
              <a:buSzPts val="1400"/>
              <a:buNone/>
            </a:pPr>
            <a:r>
              <a:t/>
            </a:r>
            <a:endParaRPr/>
          </a:p>
        </p:txBody>
      </p:sp>
      <p:sp>
        <p:nvSpPr>
          <p:cNvPr id="167" name="Google Shape;167;g79ac8b7679_0_691:notes"/>
          <p:cNvSpPr/>
          <p:nvPr>
            <p:ph idx="2" type="sldImg"/>
          </p:nvPr>
        </p:nvSpPr>
        <p:spPr>
          <a:xfrm>
            <a:off x="136525" y="766763"/>
            <a:ext cx="68262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7eeec258_0_178: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87eeec258_0_178: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175" name="Google Shape;175;gd87eeec258_0_178:notes"/>
          <p:cNvSpPr txBox="1"/>
          <p:nvPr>
            <p:ph idx="12" type="sldNum"/>
          </p:nvPr>
        </p:nvSpPr>
        <p:spPr>
          <a:xfrm>
            <a:off x="4024313" y="9723438"/>
            <a:ext cx="3075000" cy="511200"/>
          </a:xfrm>
          <a:prstGeom prst="rect">
            <a:avLst/>
          </a:prstGeom>
        </p:spPr>
        <p:txBody>
          <a:bodyPr anchorCtr="0" anchor="b" bIns="47875" lIns="95775" spcFirstLastPara="1" rIns="95775" wrap="square" tIns="47875">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87eeec258_0_184: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87eeec258_0_184: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182" name="Google Shape;182;gd87eeec258_0_184:notes"/>
          <p:cNvSpPr txBox="1"/>
          <p:nvPr>
            <p:ph idx="12" type="sldNum"/>
          </p:nvPr>
        </p:nvSpPr>
        <p:spPr>
          <a:xfrm>
            <a:off x="4024313" y="9723438"/>
            <a:ext cx="3075000" cy="511200"/>
          </a:xfrm>
          <a:prstGeom prst="rect">
            <a:avLst/>
          </a:prstGeom>
        </p:spPr>
        <p:txBody>
          <a:bodyPr anchorCtr="0" anchor="b" bIns="47875" lIns="95775" spcFirstLastPara="1" rIns="95775" wrap="square" tIns="47875">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af37733a5_1_0:notes"/>
          <p:cNvSpPr/>
          <p:nvPr>
            <p:ph idx="2" type="sldImg"/>
          </p:nvPr>
        </p:nvSpPr>
        <p:spPr>
          <a:xfrm>
            <a:off x="136525" y="766763"/>
            <a:ext cx="6826200" cy="384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0" name="Google Shape;200;g7af37733a5_1_0:notes"/>
          <p:cNvSpPr txBox="1"/>
          <p:nvPr>
            <p:ph idx="1" type="body"/>
          </p:nvPr>
        </p:nvSpPr>
        <p:spPr>
          <a:xfrm>
            <a:off x="946150" y="4862513"/>
            <a:ext cx="5207100" cy="4605300"/>
          </a:xfrm>
          <a:prstGeom prst="rect">
            <a:avLst/>
          </a:prstGeom>
          <a:noFill/>
          <a:ln>
            <a:noFill/>
          </a:ln>
        </p:spPr>
        <p:txBody>
          <a:bodyPr anchorCtr="0" anchor="t" bIns="47950" lIns="95900" spcFirstLastPara="1" rIns="95900" wrap="square" tIns="47950">
            <a:noAutofit/>
          </a:bodyPr>
          <a:lstStyle/>
          <a:p>
            <a:pPr indent="0" lvl="0" marL="0" rtl="0" algn="just">
              <a:spcBef>
                <a:spcPts val="0"/>
              </a:spcBef>
              <a:spcAft>
                <a:spcPts val="0"/>
              </a:spcAft>
              <a:buNone/>
            </a:pPr>
            <a:r>
              <a:t/>
            </a:r>
            <a:endParaRPr/>
          </a:p>
        </p:txBody>
      </p:sp>
      <p:sp>
        <p:nvSpPr>
          <p:cNvPr id="201" name="Google Shape;201;g7af37733a5_1_0:notes"/>
          <p:cNvSpPr txBox="1"/>
          <p:nvPr>
            <p:ph idx="12" type="sldNum"/>
          </p:nvPr>
        </p:nvSpPr>
        <p:spPr>
          <a:xfrm>
            <a:off x="4024313" y="9723438"/>
            <a:ext cx="3075000" cy="511200"/>
          </a:xfrm>
          <a:prstGeom prst="rect">
            <a:avLst/>
          </a:prstGeom>
          <a:noFill/>
          <a:ln>
            <a:noFill/>
          </a:ln>
        </p:spPr>
        <p:txBody>
          <a:bodyPr anchorCtr="0" anchor="b" bIns="47950" lIns="95900" spcFirstLastPara="1" rIns="95900" wrap="square" tIns="479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87eeec258_0_44: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323850" lvl="0" marL="457200" rtl="0" algn="l">
              <a:lnSpc>
                <a:spcPct val="142850"/>
              </a:lnSpc>
              <a:spcBef>
                <a:spcPts val="0"/>
              </a:spcBef>
              <a:spcAft>
                <a:spcPts val="0"/>
              </a:spcAft>
              <a:buClr>
                <a:srgbClr val="262F3D"/>
              </a:buClr>
              <a:buSzPts val="1500"/>
              <a:buChar char="-"/>
            </a:pPr>
            <a:r>
              <a:t/>
            </a:r>
            <a:endParaRPr/>
          </a:p>
        </p:txBody>
      </p:sp>
      <p:sp>
        <p:nvSpPr>
          <p:cNvPr id="240" name="Google Shape;240;gd87eeec258_0_44: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87eeec258_0_1207:notes"/>
          <p:cNvSpPr txBox="1"/>
          <p:nvPr>
            <p:ph idx="1" type="body"/>
          </p:nvPr>
        </p:nvSpPr>
        <p:spPr>
          <a:xfrm>
            <a:off x="946150" y="4862513"/>
            <a:ext cx="5207100" cy="4605300"/>
          </a:xfrm>
          <a:prstGeom prst="rect">
            <a:avLst/>
          </a:prstGeom>
        </p:spPr>
        <p:txBody>
          <a:bodyPr anchorCtr="0" anchor="t" bIns="47875" lIns="95775" spcFirstLastPara="1" rIns="95775" wrap="square" tIns="47875">
            <a:noAutofit/>
          </a:bodyPr>
          <a:lstStyle/>
          <a:p>
            <a:pPr indent="0" lvl="0" marL="0" rtl="0" algn="l">
              <a:spcBef>
                <a:spcPts val="300"/>
              </a:spcBef>
              <a:spcAft>
                <a:spcPts val="0"/>
              </a:spcAft>
              <a:buNone/>
            </a:pPr>
            <a:r>
              <a:t/>
            </a:r>
            <a:endParaRPr/>
          </a:p>
        </p:txBody>
      </p:sp>
      <p:sp>
        <p:nvSpPr>
          <p:cNvPr id="259" name="Google Shape;259;gd87eeec258_0_1207:notes"/>
          <p:cNvSpPr/>
          <p:nvPr>
            <p:ph idx="2" type="sldImg"/>
          </p:nvPr>
        </p:nvSpPr>
        <p:spPr>
          <a:xfrm>
            <a:off x="136189" y="766763"/>
            <a:ext cx="6826800" cy="384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hyperlink" Target="https://ec.europa.eu/programmes/horizon2020/en" TargetMode="External"/><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hyperlink" Target="https://ec.europa.eu/programmes/horizon2020/en"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5.jpg"/><Relationship Id="rId5" Type="http://schemas.openxmlformats.org/officeDocument/2006/relationships/image" Target="../media/image10.jpg"/><Relationship Id="rId6"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478800" y="1656860"/>
            <a:ext cx="5400600" cy="167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3200"/>
              <a:buFont typeface="Arial"/>
              <a:buNone/>
              <a:defRPr b="0" i="0" sz="32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9pPr>
          </a:lstStyle>
          <a:p/>
        </p:txBody>
      </p:sp>
      <p:pic>
        <p:nvPicPr>
          <p:cNvPr id="12" name="Google Shape;12;p2"/>
          <p:cNvPicPr preferRelativeResize="0"/>
          <p:nvPr/>
        </p:nvPicPr>
        <p:blipFill rotWithShape="1">
          <a:blip r:embed="rId2">
            <a:alphaModFix/>
          </a:blip>
          <a:srcRect b="12356" l="8119" r="8084" t="12328"/>
          <a:stretch/>
        </p:blipFill>
        <p:spPr>
          <a:xfrm>
            <a:off x="480047" y="5998950"/>
            <a:ext cx="2261345" cy="641455"/>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6672657" y="479916"/>
            <a:ext cx="5039119" cy="5039119"/>
          </a:xfrm>
          <a:prstGeom prst="rect">
            <a:avLst/>
          </a:prstGeom>
          <a:noFill/>
          <a:ln>
            <a:noFill/>
          </a:ln>
        </p:spPr>
      </p:pic>
      <p:cxnSp>
        <p:nvCxnSpPr>
          <p:cNvPr id="14" name="Google Shape;14;p2"/>
          <p:cNvCxnSpPr/>
          <p:nvPr/>
        </p:nvCxnSpPr>
        <p:spPr>
          <a:xfrm>
            <a:off x="3408110" y="6045174"/>
            <a:ext cx="0" cy="596400"/>
          </a:xfrm>
          <a:prstGeom prst="straightConnector1">
            <a:avLst/>
          </a:prstGeom>
          <a:noFill/>
          <a:ln cap="flat" cmpd="sng" w="19050">
            <a:solidFill>
              <a:schemeClr val="lt2"/>
            </a:solidFill>
            <a:prstDash val="solid"/>
            <a:round/>
            <a:headEnd len="sm" w="sm" type="none"/>
            <a:tailEnd len="sm" w="sm" type="none"/>
          </a:ln>
        </p:spPr>
      </p:cxnSp>
      <p:grpSp>
        <p:nvGrpSpPr>
          <p:cNvPr id="15" name="Google Shape;15;p2"/>
          <p:cNvGrpSpPr/>
          <p:nvPr/>
        </p:nvGrpSpPr>
        <p:grpSpPr>
          <a:xfrm>
            <a:off x="4074827" y="6045630"/>
            <a:ext cx="1969648" cy="588941"/>
            <a:chOff x="14764800" y="9069350"/>
            <a:chExt cx="2954325" cy="883500"/>
          </a:xfrm>
        </p:grpSpPr>
        <p:cxnSp>
          <p:nvCxnSpPr>
            <p:cNvPr id="16" name="Google Shape;16;p2"/>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17" name="Google Shape;17;p2"/>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18" name="Google Shape;18;p2"/>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i4Trust Website</a:t>
              </a:r>
              <a:endParaRPr b="0" i="0" sz="13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i4Trust Community</a:t>
              </a:r>
              <a:endParaRPr b="0" i="0" sz="1300" u="none" cap="none" strike="noStrike">
                <a:solidFill>
                  <a:schemeClr val="lt1"/>
                </a:solidFill>
                <a:latin typeface="Arial"/>
                <a:ea typeface="Arial"/>
                <a:cs typeface="Arial"/>
                <a:sym typeface="Arial"/>
              </a:endParaRPr>
            </a:p>
          </p:txBody>
        </p:sp>
      </p:grpSp>
      <p:pic>
        <p:nvPicPr>
          <p:cNvPr id="19" name="Google Shape;19;p2"/>
          <p:cNvPicPr preferRelativeResize="0"/>
          <p:nvPr/>
        </p:nvPicPr>
        <p:blipFill rotWithShape="1">
          <a:blip r:embed="rId4">
            <a:alphaModFix/>
          </a:blip>
          <a:srcRect b="758" l="0" r="0" t="748"/>
          <a:stretch/>
        </p:blipFill>
        <p:spPr>
          <a:xfrm>
            <a:off x="7377912" y="6192172"/>
            <a:ext cx="1164561" cy="302400"/>
          </a:xfrm>
          <a:prstGeom prst="rect">
            <a:avLst/>
          </a:prstGeom>
          <a:noFill/>
          <a:ln>
            <a:noFill/>
          </a:ln>
        </p:spPr>
      </p:pic>
      <p:pic>
        <p:nvPicPr>
          <p:cNvPr id="20" name="Google Shape;20;p2"/>
          <p:cNvPicPr preferRelativeResize="0"/>
          <p:nvPr/>
        </p:nvPicPr>
        <p:blipFill rotWithShape="1">
          <a:blip r:embed="rId5">
            <a:alphaModFix/>
          </a:blip>
          <a:srcRect b="425" l="0" r="0" t="426"/>
          <a:stretch/>
        </p:blipFill>
        <p:spPr>
          <a:xfrm>
            <a:off x="10428175" y="6192175"/>
            <a:ext cx="1283592" cy="302400"/>
          </a:xfrm>
          <a:prstGeom prst="rect">
            <a:avLst/>
          </a:prstGeom>
          <a:noFill/>
          <a:ln>
            <a:noFill/>
          </a:ln>
        </p:spPr>
      </p:pic>
      <p:pic>
        <p:nvPicPr>
          <p:cNvPr id="21" name="Google Shape;21;p2"/>
          <p:cNvPicPr preferRelativeResize="0"/>
          <p:nvPr/>
        </p:nvPicPr>
        <p:blipFill rotWithShape="1">
          <a:blip r:embed="rId6">
            <a:alphaModFix/>
          </a:blip>
          <a:srcRect b="415" l="0" r="0" t="415"/>
          <a:stretch/>
        </p:blipFill>
        <p:spPr>
          <a:xfrm>
            <a:off x="9209188" y="6046700"/>
            <a:ext cx="552282" cy="586800"/>
          </a:xfrm>
          <a:prstGeom prst="rect">
            <a:avLst/>
          </a:prstGeom>
          <a:noFill/>
          <a:ln>
            <a:noFill/>
          </a:ln>
        </p:spPr>
      </p:pic>
      <p:cxnSp>
        <p:nvCxnSpPr>
          <p:cNvPr id="22" name="Google Shape;22;p2"/>
          <p:cNvCxnSpPr/>
          <p:nvPr/>
        </p:nvCxnSpPr>
        <p:spPr>
          <a:xfrm>
            <a:off x="6711194" y="6045174"/>
            <a:ext cx="0" cy="5964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2_Blank_1">
    <p:bg>
      <p:bgPr>
        <a:solidFill>
          <a:schemeClr val="lt1"/>
        </a:solidFill>
      </p:bgPr>
    </p:bg>
    <p:spTree>
      <p:nvGrpSpPr>
        <p:cNvPr id="77" name="Shape 77"/>
        <p:cNvGrpSpPr/>
        <p:nvPr/>
      </p:nvGrpSpPr>
      <p:grpSpPr>
        <a:xfrm>
          <a:off x="0" y="0"/>
          <a:ext cx="0" cy="0"/>
          <a:chOff x="0" y="0"/>
          <a:chExt cx="0" cy="0"/>
        </a:xfrm>
      </p:grpSpPr>
      <p:sp>
        <p:nvSpPr>
          <p:cNvPr id="78" name="Google Shape;78;p11"/>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79" name="Google Shape;79;p11"/>
          <p:cNvPicPr preferRelativeResize="0"/>
          <p:nvPr/>
        </p:nvPicPr>
        <p:blipFill rotWithShape="1">
          <a:blip r:embed="rId2">
            <a:alphaModFix/>
          </a:blip>
          <a:srcRect b="12356" l="8109" r="8108" t="12341"/>
          <a:stretch/>
        </p:blipFill>
        <p:spPr>
          <a:xfrm>
            <a:off x="10753058" y="6358887"/>
            <a:ext cx="1200119" cy="340068"/>
          </a:xfrm>
          <a:prstGeom prst="rect">
            <a:avLst/>
          </a:prstGeom>
          <a:noFill/>
          <a:ln>
            <a:noFill/>
          </a:ln>
        </p:spPr>
      </p:pic>
      <p:pic>
        <p:nvPicPr>
          <p:cNvPr id="80" name="Google Shape;80;p11"/>
          <p:cNvPicPr preferRelativeResize="0"/>
          <p:nvPr/>
        </p:nvPicPr>
        <p:blipFill rotWithShape="1">
          <a:blip r:embed="rId3">
            <a:alphaModFix/>
          </a:blip>
          <a:srcRect b="0" l="0" r="0" t="0"/>
          <a:stretch/>
        </p:blipFill>
        <p:spPr>
          <a:xfrm flipH="1" rot="10800000">
            <a:off x="0" y="6317975"/>
            <a:ext cx="540000" cy="540000"/>
          </a:xfrm>
          <a:prstGeom prst="rect">
            <a:avLst/>
          </a:prstGeom>
          <a:noFill/>
          <a:ln>
            <a:noFill/>
          </a:ln>
        </p:spPr>
      </p:pic>
      <p:pic>
        <p:nvPicPr>
          <p:cNvPr id="81" name="Google Shape;81;p11"/>
          <p:cNvPicPr preferRelativeResize="0"/>
          <p:nvPr/>
        </p:nvPicPr>
        <p:blipFill rotWithShape="1">
          <a:blip r:embed="rId4">
            <a:alphaModFix/>
          </a:blip>
          <a:srcRect b="0" l="0" r="0" t="0"/>
          <a:stretch/>
        </p:blipFill>
        <p:spPr>
          <a:xfrm flipH="1">
            <a:off x="11653200" y="0"/>
            <a:ext cx="540000" cy="540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4_Blank">
    <p:bg>
      <p:bgPr>
        <a:solidFill>
          <a:schemeClr val="dk1"/>
        </a:solidFill>
      </p:bgPr>
    </p:bg>
    <p:spTree>
      <p:nvGrpSpPr>
        <p:cNvPr id="82" name="Shape 82"/>
        <p:cNvGrpSpPr/>
        <p:nvPr/>
      </p:nvGrpSpPr>
      <p:grpSpPr>
        <a:xfrm>
          <a:off x="0" y="0"/>
          <a:ext cx="0" cy="0"/>
          <a:chOff x="0" y="0"/>
          <a:chExt cx="0" cy="0"/>
        </a:xfrm>
      </p:grpSpPr>
      <p:sp>
        <p:nvSpPr>
          <p:cNvPr id="83" name="Google Shape;83;p12"/>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84" name="Google Shape;84;p12"/>
          <p:cNvPicPr preferRelativeResize="0"/>
          <p:nvPr/>
        </p:nvPicPr>
        <p:blipFill rotWithShape="1">
          <a:blip r:embed="rId2">
            <a:alphaModFix/>
          </a:blip>
          <a:srcRect b="0" l="0" r="0" t="0"/>
          <a:stretch/>
        </p:blipFill>
        <p:spPr>
          <a:xfrm flipH="1" rot="10800000">
            <a:off x="0" y="6317975"/>
            <a:ext cx="540000" cy="540000"/>
          </a:xfrm>
          <a:prstGeom prst="rect">
            <a:avLst/>
          </a:prstGeom>
          <a:noFill/>
          <a:ln>
            <a:noFill/>
          </a:ln>
        </p:spPr>
      </p:pic>
      <p:pic>
        <p:nvPicPr>
          <p:cNvPr id="85" name="Google Shape;85;p12"/>
          <p:cNvPicPr preferRelativeResize="0"/>
          <p:nvPr/>
        </p:nvPicPr>
        <p:blipFill rotWithShape="1">
          <a:blip r:embed="rId3">
            <a:alphaModFix/>
          </a:blip>
          <a:srcRect b="0" l="0" r="0" t="0"/>
          <a:stretch/>
        </p:blipFill>
        <p:spPr>
          <a:xfrm flipH="1">
            <a:off x="11653200" y="0"/>
            <a:ext cx="540000" cy="540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4_Blank_1">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88" name="Google Shape;88;p13"/>
          <p:cNvPicPr preferRelativeResize="0"/>
          <p:nvPr/>
        </p:nvPicPr>
        <p:blipFill rotWithShape="1">
          <a:blip r:embed="rId2">
            <a:alphaModFix/>
          </a:blip>
          <a:srcRect b="0" l="0" r="0" t="0"/>
          <a:stretch/>
        </p:blipFill>
        <p:spPr>
          <a:xfrm flipH="1" rot="10800000">
            <a:off x="0" y="6317975"/>
            <a:ext cx="540000" cy="540000"/>
          </a:xfrm>
          <a:prstGeom prst="rect">
            <a:avLst/>
          </a:prstGeom>
          <a:noFill/>
          <a:ln>
            <a:noFill/>
          </a:ln>
        </p:spPr>
      </p:pic>
      <p:pic>
        <p:nvPicPr>
          <p:cNvPr id="89" name="Google Shape;89;p13"/>
          <p:cNvPicPr preferRelativeResize="0"/>
          <p:nvPr/>
        </p:nvPicPr>
        <p:blipFill rotWithShape="1">
          <a:blip r:embed="rId3">
            <a:alphaModFix/>
          </a:blip>
          <a:srcRect b="0" l="0" r="0" t="0"/>
          <a:stretch/>
        </p:blipFill>
        <p:spPr>
          <a:xfrm flipH="1">
            <a:off x="11653200" y="0"/>
            <a:ext cx="540000" cy="540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90" name="Shape 90"/>
        <p:cNvGrpSpPr/>
        <p:nvPr/>
      </p:nvGrpSpPr>
      <p:grpSpPr>
        <a:xfrm>
          <a:off x="0" y="0"/>
          <a:ext cx="0" cy="0"/>
          <a:chOff x="0" y="0"/>
          <a:chExt cx="0" cy="0"/>
        </a:xfrm>
      </p:grpSpPr>
      <p:sp>
        <p:nvSpPr>
          <p:cNvPr id="91" name="Google Shape;91;p14"/>
          <p:cNvSpPr txBox="1"/>
          <p:nvPr/>
        </p:nvSpPr>
        <p:spPr>
          <a:xfrm>
            <a:off x="478800" y="1827444"/>
            <a:ext cx="3600000" cy="89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200"/>
              <a:buFont typeface="Arial"/>
              <a:buNone/>
            </a:pPr>
            <a:r>
              <a:rPr b="0" i="0" lang="en-GB" sz="5200" u="none" cap="none" strike="noStrike">
                <a:solidFill>
                  <a:schemeClr val="accent1"/>
                </a:solidFill>
                <a:latin typeface="Arial"/>
                <a:ea typeface="Arial"/>
                <a:cs typeface="Arial"/>
                <a:sym typeface="Arial"/>
              </a:rPr>
              <a:t>Thank you!</a:t>
            </a:r>
            <a:endParaRPr b="0" i="0" sz="1400" u="none" cap="none" strike="noStrike">
              <a:solidFill>
                <a:schemeClr val="accent1"/>
              </a:solidFill>
              <a:latin typeface="Arial"/>
              <a:ea typeface="Arial"/>
              <a:cs typeface="Arial"/>
              <a:sym typeface="Arial"/>
            </a:endParaRPr>
          </a:p>
        </p:txBody>
      </p:sp>
      <p:pic>
        <p:nvPicPr>
          <p:cNvPr id="92" name="Google Shape;92;p14"/>
          <p:cNvPicPr preferRelativeResize="0"/>
          <p:nvPr/>
        </p:nvPicPr>
        <p:blipFill rotWithShape="1">
          <a:blip r:embed="rId2">
            <a:alphaModFix/>
          </a:blip>
          <a:srcRect b="0" l="0" r="0" t="0"/>
          <a:stretch/>
        </p:blipFill>
        <p:spPr>
          <a:xfrm>
            <a:off x="6672657" y="479916"/>
            <a:ext cx="5039119" cy="5039119"/>
          </a:xfrm>
          <a:prstGeom prst="rect">
            <a:avLst/>
          </a:prstGeom>
          <a:noFill/>
          <a:ln>
            <a:noFill/>
          </a:ln>
        </p:spPr>
      </p:pic>
      <p:pic>
        <p:nvPicPr>
          <p:cNvPr id="93" name="Google Shape;93;p14"/>
          <p:cNvPicPr preferRelativeResize="0"/>
          <p:nvPr/>
        </p:nvPicPr>
        <p:blipFill rotWithShape="1">
          <a:blip r:embed="rId3">
            <a:alphaModFix/>
          </a:blip>
          <a:srcRect b="0" l="0" r="0" t="0"/>
          <a:stretch/>
        </p:blipFill>
        <p:spPr>
          <a:xfrm>
            <a:off x="6672644" y="6223520"/>
            <a:ext cx="429120" cy="288000"/>
          </a:xfrm>
          <a:prstGeom prst="rect">
            <a:avLst/>
          </a:prstGeom>
          <a:noFill/>
          <a:ln>
            <a:noFill/>
          </a:ln>
        </p:spPr>
      </p:pic>
      <p:sp>
        <p:nvSpPr>
          <p:cNvPr id="94" name="Google Shape;94;p14">
            <a:hlinkClick r:id="rId4"/>
          </p:cNvPr>
          <p:cNvSpPr txBox="1"/>
          <p:nvPr/>
        </p:nvSpPr>
        <p:spPr>
          <a:xfrm>
            <a:off x="7273850" y="6223525"/>
            <a:ext cx="4302900" cy="288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GB" sz="10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1000" u="none" cap="none" strike="noStrike">
              <a:solidFill>
                <a:schemeClr val="lt2"/>
              </a:solidFill>
              <a:latin typeface="Arial"/>
              <a:ea typeface="Arial"/>
              <a:cs typeface="Arial"/>
              <a:sym typeface="Arial"/>
            </a:endParaRPr>
          </a:p>
        </p:txBody>
      </p:sp>
      <p:pic>
        <p:nvPicPr>
          <p:cNvPr id="95" name="Google Shape;95;p14"/>
          <p:cNvPicPr preferRelativeResize="0"/>
          <p:nvPr/>
        </p:nvPicPr>
        <p:blipFill rotWithShape="1">
          <a:blip r:embed="rId5">
            <a:alphaModFix/>
          </a:blip>
          <a:srcRect b="12356" l="8119" r="8084" t="12328"/>
          <a:stretch/>
        </p:blipFill>
        <p:spPr>
          <a:xfrm>
            <a:off x="480047" y="5998950"/>
            <a:ext cx="2261345" cy="64145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5_Blank_1">
    <p:bg>
      <p:bgPr>
        <a:solidFill>
          <a:schemeClr val="lt1"/>
        </a:solidFill>
      </p:bgPr>
    </p:bg>
    <p:spTree>
      <p:nvGrpSpPr>
        <p:cNvPr id="96" name="Shape 96"/>
        <p:cNvGrpSpPr/>
        <p:nvPr/>
      </p:nvGrpSpPr>
      <p:grpSpPr>
        <a:xfrm>
          <a:off x="0" y="0"/>
          <a:ext cx="0" cy="0"/>
          <a:chOff x="0" y="0"/>
          <a:chExt cx="0" cy="0"/>
        </a:xfrm>
      </p:grpSpPr>
      <p:sp>
        <p:nvSpPr>
          <p:cNvPr id="97" name="Google Shape;97;p15"/>
          <p:cNvSpPr txBox="1"/>
          <p:nvPr/>
        </p:nvSpPr>
        <p:spPr>
          <a:xfrm>
            <a:off x="478800" y="1827444"/>
            <a:ext cx="3482400" cy="89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200"/>
              <a:buFont typeface="Arial"/>
              <a:buNone/>
            </a:pPr>
            <a:r>
              <a:rPr b="0" i="0" lang="en-GB" sz="5200" u="none" cap="none" strike="noStrike">
                <a:solidFill>
                  <a:schemeClr val="accent4"/>
                </a:solidFill>
                <a:latin typeface="Arial"/>
                <a:ea typeface="Arial"/>
                <a:cs typeface="Arial"/>
                <a:sym typeface="Arial"/>
              </a:rPr>
              <a:t>Thank you!</a:t>
            </a:r>
            <a:endParaRPr b="0" i="0" sz="1400" u="none" cap="none" strike="noStrike">
              <a:solidFill>
                <a:schemeClr val="accent4"/>
              </a:solidFill>
              <a:latin typeface="Arial"/>
              <a:ea typeface="Arial"/>
              <a:cs typeface="Arial"/>
              <a:sym typeface="Arial"/>
            </a:endParaRPr>
          </a:p>
        </p:txBody>
      </p:sp>
      <p:pic>
        <p:nvPicPr>
          <p:cNvPr id="98" name="Google Shape;98;p15"/>
          <p:cNvPicPr preferRelativeResize="0"/>
          <p:nvPr/>
        </p:nvPicPr>
        <p:blipFill rotWithShape="1">
          <a:blip r:embed="rId2">
            <a:alphaModFix/>
          </a:blip>
          <a:srcRect b="0" l="0" r="0" t="0"/>
          <a:stretch/>
        </p:blipFill>
        <p:spPr>
          <a:xfrm>
            <a:off x="6672657" y="479916"/>
            <a:ext cx="5039119" cy="5039119"/>
          </a:xfrm>
          <a:prstGeom prst="rect">
            <a:avLst/>
          </a:prstGeom>
          <a:noFill/>
          <a:ln>
            <a:noFill/>
          </a:ln>
        </p:spPr>
      </p:pic>
      <p:pic>
        <p:nvPicPr>
          <p:cNvPr id="99" name="Google Shape;99;p15"/>
          <p:cNvPicPr preferRelativeResize="0"/>
          <p:nvPr/>
        </p:nvPicPr>
        <p:blipFill rotWithShape="1">
          <a:blip r:embed="rId3">
            <a:alphaModFix/>
          </a:blip>
          <a:srcRect b="12356" l="8109" r="8108" t="12341"/>
          <a:stretch/>
        </p:blipFill>
        <p:spPr>
          <a:xfrm>
            <a:off x="480047" y="5998950"/>
            <a:ext cx="2261345" cy="641455"/>
          </a:xfrm>
          <a:prstGeom prst="rect">
            <a:avLst/>
          </a:prstGeom>
          <a:noFill/>
          <a:ln>
            <a:noFill/>
          </a:ln>
        </p:spPr>
      </p:pic>
      <p:pic>
        <p:nvPicPr>
          <p:cNvPr id="100" name="Google Shape;100;p15"/>
          <p:cNvPicPr preferRelativeResize="0"/>
          <p:nvPr/>
        </p:nvPicPr>
        <p:blipFill rotWithShape="1">
          <a:blip r:embed="rId4">
            <a:alphaModFix/>
          </a:blip>
          <a:srcRect b="0" l="0" r="0" t="0"/>
          <a:stretch/>
        </p:blipFill>
        <p:spPr>
          <a:xfrm>
            <a:off x="6672644" y="6223520"/>
            <a:ext cx="429120" cy="288000"/>
          </a:xfrm>
          <a:prstGeom prst="rect">
            <a:avLst/>
          </a:prstGeom>
          <a:noFill/>
          <a:ln>
            <a:noFill/>
          </a:ln>
        </p:spPr>
      </p:pic>
      <p:sp>
        <p:nvSpPr>
          <p:cNvPr id="101" name="Google Shape;101;p15">
            <a:hlinkClick r:id="rId5"/>
          </p:cNvPr>
          <p:cNvSpPr txBox="1"/>
          <p:nvPr/>
        </p:nvSpPr>
        <p:spPr>
          <a:xfrm>
            <a:off x="7273850" y="6223525"/>
            <a:ext cx="4302900" cy="288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GB" sz="10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10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1">
  <p:cSld name="3_Text - White">
    <p:bg>
      <p:bgPr>
        <a:solidFill>
          <a:schemeClr val="lt1"/>
        </a:solidFill>
      </p:bgPr>
    </p:bg>
    <p:spTree>
      <p:nvGrpSpPr>
        <p:cNvPr id="102" name="Shape 102"/>
        <p:cNvGrpSpPr/>
        <p:nvPr/>
      </p:nvGrpSpPr>
      <p:grpSpPr>
        <a:xfrm>
          <a:off x="0" y="0"/>
          <a:ext cx="0" cy="0"/>
          <a:chOff x="0" y="0"/>
          <a:chExt cx="0" cy="0"/>
        </a:xfrm>
      </p:grpSpPr>
      <p:sp>
        <p:nvSpPr>
          <p:cNvPr id="103" name="Google Shape;103;p16"/>
          <p:cNvSpPr txBox="1"/>
          <p:nvPr>
            <p:ph type="title"/>
          </p:nvPr>
        </p:nvSpPr>
        <p:spPr>
          <a:xfrm>
            <a:off x="478800" y="360000"/>
            <a:ext cx="10800000" cy="100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400"/>
              <a:buFont typeface="Arial"/>
              <a:buNone/>
              <a:defRPr b="0" i="0" sz="32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9pPr>
          </a:lstStyle>
          <a:p/>
        </p:txBody>
      </p:sp>
      <p:sp>
        <p:nvSpPr>
          <p:cNvPr id="104" name="Google Shape;104;p16"/>
          <p:cNvSpPr txBox="1"/>
          <p:nvPr>
            <p:ph idx="1" type="body"/>
          </p:nvPr>
        </p:nvSpPr>
        <p:spPr>
          <a:xfrm>
            <a:off x="478800" y="1440000"/>
            <a:ext cx="10800000" cy="46800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5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500"/>
              </a:spcBef>
              <a:spcAft>
                <a:spcPts val="0"/>
              </a:spcAft>
              <a:buClr>
                <a:schemeClr val="accent4"/>
              </a:buClr>
              <a:buSzPts val="2000"/>
              <a:buFont typeface="Arial"/>
              <a:buChar char="■"/>
              <a:defRPr b="0" i="0" sz="18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chemeClr val="accent2"/>
              </a:buClr>
              <a:buSzPts val="2000"/>
              <a:buFont typeface="Arial"/>
              <a:buChar char="■"/>
              <a:defRPr b="0" i="0" sz="1600" u="none" cap="none" strike="noStrike">
                <a:solidFill>
                  <a:schemeClr val="dk1"/>
                </a:solidFill>
                <a:latin typeface="Arial"/>
                <a:ea typeface="Arial"/>
                <a:cs typeface="Arial"/>
                <a:sym typeface="Arial"/>
              </a:defRPr>
            </a:lvl3pPr>
            <a:lvl4pPr indent="-355600" lvl="3" marL="1828800" marR="0" rtl="0" algn="l">
              <a:lnSpc>
                <a:spcPct val="100000"/>
              </a:lnSpc>
              <a:spcBef>
                <a:spcPts val="500"/>
              </a:spcBef>
              <a:spcAft>
                <a:spcPts val="0"/>
              </a:spcAft>
              <a:buClr>
                <a:schemeClr val="lt2"/>
              </a:buClr>
              <a:buSzPts val="2000"/>
              <a:buFont typeface="Arial"/>
              <a:buChar char="■"/>
              <a:defRPr b="0" i="0" sz="1400" u="none" cap="none" strike="noStrike">
                <a:solidFill>
                  <a:schemeClr val="dk1"/>
                </a:solidFill>
                <a:latin typeface="Arial"/>
                <a:ea typeface="Arial"/>
                <a:cs typeface="Arial"/>
                <a:sym typeface="Arial"/>
              </a:defRPr>
            </a:lvl4pPr>
            <a:lvl5pPr indent="-355600" lvl="4" marL="2286000" marR="0" rtl="0" algn="l">
              <a:lnSpc>
                <a:spcPct val="100000"/>
              </a:lnSpc>
              <a:spcBef>
                <a:spcPts val="500"/>
              </a:spcBef>
              <a:spcAft>
                <a:spcPts val="0"/>
              </a:spcAft>
              <a:buClr>
                <a:schemeClr val="dk1"/>
              </a:buClr>
              <a:buSzPts val="2000"/>
              <a:buFont typeface="Arial"/>
              <a:buChar char="■"/>
              <a:defRPr b="0" i="0" sz="1200" u="none" cap="none" strike="noStrike">
                <a:solidFill>
                  <a:schemeClr val="dk1"/>
                </a:solidFill>
                <a:latin typeface="Arial"/>
                <a:ea typeface="Arial"/>
                <a:cs typeface="Arial"/>
                <a:sym typeface="Arial"/>
              </a:defRPr>
            </a:lvl5pPr>
            <a:lvl6pPr indent="-374650" lvl="5" marL="2743200" marR="0" rtl="0" algn="l">
              <a:lnSpc>
                <a:spcPct val="100000"/>
              </a:lnSpc>
              <a:spcBef>
                <a:spcPts val="500"/>
              </a:spcBef>
              <a:spcAft>
                <a:spcPts val="0"/>
              </a:spcAft>
              <a:buClr>
                <a:schemeClr val="lt1"/>
              </a:buClr>
              <a:buSzPts val="2300"/>
              <a:buFont typeface="Arial"/>
              <a:buChar char="•"/>
              <a:defRPr b="0" i="0" sz="2300" u="none" cap="none" strike="noStrike">
                <a:solidFill>
                  <a:schemeClr val="lt1"/>
                </a:solidFill>
                <a:latin typeface="Calibri"/>
                <a:ea typeface="Calibri"/>
                <a:cs typeface="Calibri"/>
                <a:sym typeface="Calibri"/>
              </a:defRPr>
            </a:lvl6pPr>
            <a:lvl7pPr indent="-374650" lvl="6" marL="3200400" marR="0" rtl="0" algn="l">
              <a:lnSpc>
                <a:spcPct val="100000"/>
              </a:lnSpc>
              <a:spcBef>
                <a:spcPts val="500"/>
              </a:spcBef>
              <a:spcAft>
                <a:spcPts val="0"/>
              </a:spcAft>
              <a:buClr>
                <a:schemeClr val="lt1"/>
              </a:buClr>
              <a:buSzPts val="2300"/>
              <a:buFont typeface="Arial"/>
              <a:buChar char="•"/>
              <a:defRPr b="0" i="0" sz="2300" u="none" cap="none" strike="noStrike">
                <a:solidFill>
                  <a:schemeClr val="lt1"/>
                </a:solidFill>
                <a:latin typeface="Calibri"/>
                <a:ea typeface="Calibri"/>
                <a:cs typeface="Calibri"/>
                <a:sym typeface="Calibri"/>
              </a:defRPr>
            </a:lvl7pPr>
            <a:lvl8pPr indent="-374650" lvl="7" marL="3657600" marR="0" rtl="0" algn="l">
              <a:lnSpc>
                <a:spcPct val="100000"/>
              </a:lnSpc>
              <a:spcBef>
                <a:spcPts val="500"/>
              </a:spcBef>
              <a:spcAft>
                <a:spcPts val="0"/>
              </a:spcAft>
              <a:buClr>
                <a:schemeClr val="lt1"/>
              </a:buClr>
              <a:buSzPts val="2300"/>
              <a:buFont typeface="Arial"/>
              <a:buChar char="•"/>
              <a:defRPr b="0" i="0" sz="2300" u="none" cap="none" strike="noStrike">
                <a:solidFill>
                  <a:schemeClr val="lt1"/>
                </a:solidFill>
                <a:latin typeface="Calibri"/>
                <a:ea typeface="Calibri"/>
                <a:cs typeface="Calibri"/>
                <a:sym typeface="Calibri"/>
              </a:defRPr>
            </a:lvl8pPr>
            <a:lvl9pPr indent="-374650" lvl="8" marL="4114800" marR="0" rtl="0" algn="l">
              <a:lnSpc>
                <a:spcPct val="100000"/>
              </a:lnSpc>
              <a:spcBef>
                <a:spcPts val="500"/>
              </a:spcBef>
              <a:spcAft>
                <a:spcPts val="500"/>
              </a:spcAft>
              <a:buClr>
                <a:schemeClr val="lt1"/>
              </a:buClr>
              <a:buSzPts val="2300"/>
              <a:buFont typeface="Arial"/>
              <a:buChar char="•"/>
              <a:defRPr b="0" i="0" sz="2300" u="none" cap="none" strike="noStrike">
                <a:solidFill>
                  <a:schemeClr val="lt1"/>
                </a:solidFill>
                <a:latin typeface="Calibri"/>
                <a:ea typeface="Calibri"/>
                <a:cs typeface="Calibri"/>
                <a:sym typeface="Calibri"/>
              </a:defRPr>
            </a:lvl9pPr>
          </a:lstStyle>
          <a:p/>
        </p:txBody>
      </p:sp>
      <p:sp>
        <p:nvSpPr>
          <p:cNvPr id="105" name="Google Shape;105;p16"/>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106" name="Google Shape;106;p16"/>
          <p:cNvPicPr preferRelativeResize="0"/>
          <p:nvPr/>
        </p:nvPicPr>
        <p:blipFill rotWithShape="1">
          <a:blip r:embed="rId2">
            <a:alphaModFix/>
          </a:blip>
          <a:srcRect b="12356" l="8109" r="8109" t="12341"/>
          <a:stretch/>
        </p:blipFill>
        <p:spPr>
          <a:xfrm>
            <a:off x="10753058" y="6358887"/>
            <a:ext cx="1200119" cy="340068"/>
          </a:xfrm>
          <a:prstGeom prst="rect">
            <a:avLst/>
          </a:prstGeom>
          <a:noFill/>
          <a:ln>
            <a:noFill/>
          </a:ln>
        </p:spPr>
      </p:pic>
      <p:pic>
        <p:nvPicPr>
          <p:cNvPr id="107" name="Google Shape;107;p16"/>
          <p:cNvPicPr preferRelativeResize="0"/>
          <p:nvPr/>
        </p:nvPicPr>
        <p:blipFill rotWithShape="1">
          <a:blip r:embed="rId3">
            <a:alphaModFix/>
          </a:blip>
          <a:srcRect b="0" l="0" r="0" t="0"/>
          <a:stretch/>
        </p:blipFill>
        <p:spPr>
          <a:xfrm flipH="1" rot="10800000">
            <a:off x="0" y="6317975"/>
            <a:ext cx="540000" cy="540000"/>
          </a:xfrm>
          <a:prstGeom prst="rect">
            <a:avLst/>
          </a:prstGeom>
          <a:noFill/>
          <a:ln>
            <a:noFill/>
          </a:ln>
        </p:spPr>
      </p:pic>
      <p:pic>
        <p:nvPicPr>
          <p:cNvPr id="108" name="Google Shape;108;p16"/>
          <p:cNvPicPr preferRelativeResize="0"/>
          <p:nvPr/>
        </p:nvPicPr>
        <p:blipFill rotWithShape="1">
          <a:blip r:embed="rId4">
            <a:alphaModFix/>
          </a:blip>
          <a:srcRect b="0" l="0" r="0" t="0"/>
          <a:stretch/>
        </p:blipFill>
        <p:spPr>
          <a:xfrm flipH="1">
            <a:off x="11653200" y="0"/>
            <a:ext cx="540000" cy="540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17"/>
          <p:cNvSpPr txBox="1"/>
          <p:nvPr>
            <p:ph idx="10" type="dt"/>
          </p:nvPr>
        </p:nvSpPr>
        <p:spPr>
          <a:xfrm>
            <a:off x="838308" y="6356350"/>
            <a:ext cx="2743500" cy="365100"/>
          </a:xfrm>
          <a:prstGeom prst="rect">
            <a:avLst/>
          </a:prstGeom>
          <a:noFill/>
          <a:ln>
            <a:noFill/>
          </a:ln>
        </p:spPr>
        <p:txBody>
          <a:bodyPr anchorCtr="0" anchor="ctr" bIns="45700" lIns="91450" spcFirstLastPara="1" rIns="91450" wrap="square" tIns="45700">
            <a:noAutofit/>
          </a:bodyPr>
          <a:lstStyle>
            <a:lvl1pPr lvl="0" rtl="0" algn="l">
              <a:spcBef>
                <a:spcPts val="0"/>
              </a:spcBef>
              <a:spcAft>
                <a:spcPts val="0"/>
              </a:spcAft>
              <a:buSzPts val="1900"/>
              <a:buNone/>
              <a:defRPr sz="1900"/>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111" name="Google Shape;111;p17"/>
          <p:cNvSpPr txBox="1"/>
          <p:nvPr>
            <p:ph idx="11" type="ftr"/>
          </p:nvPr>
        </p:nvSpPr>
        <p:spPr>
          <a:xfrm>
            <a:off x="4039122" y="6356350"/>
            <a:ext cx="4115400" cy="365100"/>
          </a:xfrm>
          <a:prstGeom prst="rect">
            <a:avLst/>
          </a:prstGeom>
          <a:noFill/>
          <a:ln>
            <a:noFill/>
          </a:ln>
        </p:spPr>
        <p:txBody>
          <a:bodyPr anchorCtr="0" anchor="ctr" bIns="45700" lIns="91450" spcFirstLastPara="1" rIns="91450" wrap="square" tIns="45700">
            <a:noAutofit/>
          </a:bodyPr>
          <a:lstStyle>
            <a:lvl1pPr lvl="0" rtl="0" algn="ctr">
              <a:spcBef>
                <a:spcPts val="0"/>
              </a:spcBef>
              <a:spcAft>
                <a:spcPts val="0"/>
              </a:spcAft>
              <a:buSzPts val="1900"/>
              <a:buNone/>
              <a:defRPr sz="1900"/>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112" name="Google Shape;112;p17"/>
          <p:cNvSpPr txBox="1"/>
          <p:nvPr>
            <p:ph idx="12" type="sldNum"/>
          </p:nvPr>
        </p:nvSpPr>
        <p:spPr>
          <a:xfrm>
            <a:off x="8611712" y="6356350"/>
            <a:ext cx="2743500" cy="365100"/>
          </a:xfrm>
          <a:prstGeom prst="rect">
            <a:avLst/>
          </a:prstGeom>
          <a:noFill/>
          <a:ln>
            <a:noFill/>
          </a:ln>
        </p:spPr>
        <p:txBody>
          <a:bodyPr anchorCtr="0" anchor="ctr" bIns="45700" lIns="91450" spcFirstLastPara="1" rIns="91450" wrap="square" tIns="45700">
            <a:noAutofit/>
          </a:bodyPr>
          <a:lstStyle>
            <a:lvl1pPr indent="0" lvl="0" marL="0" rtl="0" algn="r">
              <a:spcBef>
                <a:spcPts val="0"/>
              </a:spcBef>
              <a:buNone/>
              <a:defRPr sz="1900"/>
            </a:lvl1pPr>
            <a:lvl2pPr indent="0" lvl="1" marL="0" rtl="0" algn="r">
              <a:spcBef>
                <a:spcPts val="0"/>
              </a:spcBef>
              <a:buNone/>
              <a:defRPr sz="1900"/>
            </a:lvl2pPr>
            <a:lvl3pPr indent="0" lvl="2" marL="0" rtl="0" algn="r">
              <a:spcBef>
                <a:spcPts val="0"/>
              </a:spcBef>
              <a:buNone/>
              <a:defRPr sz="1900"/>
            </a:lvl3pPr>
            <a:lvl4pPr indent="0" lvl="3" marL="0" rtl="0" algn="r">
              <a:spcBef>
                <a:spcPts val="0"/>
              </a:spcBef>
              <a:buNone/>
              <a:defRPr sz="1900"/>
            </a:lvl4pPr>
            <a:lvl5pPr indent="0" lvl="4" marL="0" rtl="0" algn="r">
              <a:spcBef>
                <a:spcPts val="0"/>
              </a:spcBef>
              <a:buNone/>
              <a:defRPr sz="1900"/>
            </a:lvl5pPr>
            <a:lvl6pPr indent="0" lvl="5" marL="0" rtl="0" algn="r">
              <a:spcBef>
                <a:spcPts val="0"/>
              </a:spcBef>
              <a:buNone/>
              <a:defRPr sz="1900"/>
            </a:lvl6pPr>
            <a:lvl7pPr indent="0" lvl="6" marL="0" rtl="0" algn="r">
              <a:spcBef>
                <a:spcPts val="0"/>
              </a:spcBef>
              <a:buNone/>
              <a:defRPr sz="1900"/>
            </a:lvl7pPr>
            <a:lvl8pPr indent="0" lvl="7" marL="0" rtl="0" algn="r">
              <a:spcBef>
                <a:spcPts val="0"/>
              </a:spcBef>
              <a:buNone/>
              <a:defRPr sz="1900"/>
            </a:lvl8pPr>
            <a:lvl9pPr indent="0" lvl="8" marL="0" rtl="0" algn="r">
              <a:spcBef>
                <a:spcPts val="0"/>
              </a:spcBef>
              <a:buNone/>
              <a:defRPr sz="19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1">
  <p:cSld name="6_Blank - White">
    <p:bg>
      <p:bgPr>
        <a:solidFill>
          <a:schemeClr val="lt1"/>
        </a:solidFill>
      </p:bgPr>
    </p:bg>
    <p:spTree>
      <p:nvGrpSpPr>
        <p:cNvPr id="113" name="Shape 113"/>
        <p:cNvGrpSpPr/>
        <p:nvPr/>
      </p:nvGrpSpPr>
      <p:grpSpPr>
        <a:xfrm>
          <a:off x="0" y="0"/>
          <a:ext cx="0" cy="0"/>
          <a:chOff x="0" y="0"/>
          <a:chExt cx="0" cy="0"/>
        </a:xfrm>
      </p:grpSpPr>
      <p:sp>
        <p:nvSpPr>
          <p:cNvPr id="114" name="Google Shape;114;p18"/>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115" name="Google Shape;115;p18"/>
          <p:cNvPicPr preferRelativeResize="0"/>
          <p:nvPr/>
        </p:nvPicPr>
        <p:blipFill rotWithShape="1">
          <a:blip r:embed="rId2">
            <a:alphaModFix/>
          </a:blip>
          <a:srcRect b="0" l="0" r="0" t="0"/>
          <a:stretch/>
        </p:blipFill>
        <p:spPr>
          <a:xfrm flipH="1" rot="10800000">
            <a:off x="0" y="6317975"/>
            <a:ext cx="540000" cy="540000"/>
          </a:xfrm>
          <a:prstGeom prst="rect">
            <a:avLst/>
          </a:prstGeom>
          <a:noFill/>
          <a:ln>
            <a:noFill/>
          </a:ln>
        </p:spPr>
      </p:pic>
      <p:pic>
        <p:nvPicPr>
          <p:cNvPr id="116" name="Google Shape;116;p18"/>
          <p:cNvPicPr preferRelativeResize="0"/>
          <p:nvPr/>
        </p:nvPicPr>
        <p:blipFill rotWithShape="1">
          <a:blip r:embed="rId3">
            <a:alphaModFix/>
          </a:blip>
          <a:srcRect b="0" l="0" r="0" t="0"/>
          <a:stretch/>
        </p:blipFill>
        <p:spPr>
          <a:xfrm flipH="1">
            <a:off x="11653200" y="0"/>
            <a:ext cx="540000" cy="54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TITLE_1_1">
    <p:bg>
      <p:bgPr>
        <a:solidFill>
          <a:schemeClr val="lt1"/>
        </a:solidFill>
      </p:bgPr>
    </p:bg>
    <p:spTree>
      <p:nvGrpSpPr>
        <p:cNvPr id="23" name="Shape 23"/>
        <p:cNvGrpSpPr/>
        <p:nvPr/>
      </p:nvGrpSpPr>
      <p:grpSpPr>
        <a:xfrm>
          <a:off x="0" y="0"/>
          <a:ext cx="0" cy="0"/>
          <a:chOff x="0" y="0"/>
          <a:chExt cx="0" cy="0"/>
        </a:xfrm>
      </p:grpSpPr>
      <p:sp>
        <p:nvSpPr>
          <p:cNvPr id="24" name="Google Shape;24;p3"/>
          <p:cNvSpPr txBox="1"/>
          <p:nvPr>
            <p:ph type="ctrTitle"/>
          </p:nvPr>
        </p:nvSpPr>
        <p:spPr>
          <a:xfrm>
            <a:off x="478800" y="1655710"/>
            <a:ext cx="5400600" cy="1679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3200"/>
              <a:buFont typeface="Arial"/>
              <a:buNone/>
              <a:defRPr b="0" i="0" sz="32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9pPr>
          </a:lstStyle>
          <a:p/>
        </p:txBody>
      </p:sp>
      <p:cxnSp>
        <p:nvCxnSpPr>
          <p:cNvPr id="25" name="Google Shape;25;p3"/>
          <p:cNvCxnSpPr/>
          <p:nvPr/>
        </p:nvCxnSpPr>
        <p:spPr>
          <a:xfrm>
            <a:off x="3408110" y="6045174"/>
            <a:ext cx="0" cy="596400"/>
          </a:xfrm>
          <a:prstGeom prst="straightConnector1">
            <a:avLst/>
          </a:prstGeom>
          <a:noFill/>
          <a:ln cap="flat" cmpd="sng" w="19050">
            <a:solidFill>
              <a:srgbClr val="D8D8D8"/>
            </a:solidFill>
            <a:prstDash val="solid"/>
            <a:round/>
            <a:headEnd len="sm" w="sm" type="none"/>
            <a:tailEnd len="sm" w="sm" type="none"/>
          </a:ln>
        </p:spPr>
      </p:cxnSp>
      <p:pic>
        <p:nvPicPr>
          <p:cNvPr id="26" name="Google Shape;26;p3"/>
          <p:cNvPicPr preferRelativeResize="0"/>
          <p:nvPr/>
        </p:nvPicPr>
        <p:blipFill rotWithShape="1">
          <a:blip r:embed="rId2">
            <a:alphaModFix/>
          </a:blip>
          <a:srcRect b="0" l="0" r="0" t="0"/>
          <a:stretch/>
        </p:blipFill>
        <p:spPr>
          <a:xfrm>
            <a:off x="6672657" y="479916"/>
            <a:ext cx="5039119" cy="5039119"/>
          </a:xfrm>
          <a:prstGeom prst="rect">
            <a:avLst/>
          </a:prstGeom>
          <a:noFill/>
          <a:ln>
            <a:noFill/>
          </a:ln>
        </p:spPr>
      </p:pic>
      <p:grpSp>
        <p:nvGrpSpPr>
          <p:cNvPr id="27" name="Google Shape;27;p3"/>
          <p:cNvGrpSpPr/>
          <p:nvPr/>
        </p:nvGrpSpPr>
        <p:grpSpPr>
          <a:xfrm>
            <a:off x="4074827" y="6045630"/>
            <a:ext cx="1969648" cy="588941"/>
            <a:chOff x="14764800" y="9069350"/>
            <a:chExt cx="2954325" cy="883500"/>
          </a:xfrm>
        </p:grpSpPr>
        <p:cxnSp>
          <p:nvCxnSpPr>
            <p:cNvPr id="28" name="Google Shape;28;p3"/>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29" name="Google Shape;29;p3"/>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30" name="Google Shape;30;p3"/>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300"/>
                <a:buFont typeface="Arial"/>
                <a:buNone/>
              </a:pPr>
              <a:r>
                <a:rPr b="0" i="0" lang="en-GB" sz="1300" u="none" cap="none" strike="noStrike">
                  <a:solidFill>
                    <a:schemeClr val="dk1"/>
                  </a:solidFill>
                  <a:latin typeface="Arial"/>
                  <a:ea typeface="Arial"/>
                  <a:cs typeface="Arial"/>
                  <a:sym typeface="Arial"/>
                </a:rPr>
                <a:t>i4Trust Website</a:t>
              </a:r>
              <a:endParaRPr b="0" i="0" sz="13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300"/>
                <a:buFont typeface="Arial"/>
                <a:buNone/>
              </a:pPr>
              <a:r>
                <a:rPr b="0" i="0" lang="en-GB" sz="1300" u="none" cap="none" strike="noStrike">
                  <a:solidFill>
                    <a:schemeClr val="dk1"/>
                  </a:solidFill>
                  <a:latin typeface="Arial"/>
                  <a:ea typeface="Arial"/>
                  <a:cs typeface="Arial"/>
                  <a:sym typeface="Arial"/>
                </a:rPr>
                <a:t>i4Trust Community</a:t>
              </a:r>
              <a:endParaRPr b="0" i="0" sz="1300" u="none" cap="none" strike="noStrike">
                <a:solidFill>
                  <a:schemeClr val="dk1"/>
                </a:solidFill>
                <a:latin typeface="Arial"/>
                <a:ea typeface="Arial"/>
                <a:cs typeface="Arial"/>
                <a:sym typeface="Arial"/>
              </a:endParaRPr>
            </a:p>
          </p:txBody>
        </p:sp>
      </p:grpSp>
      <p:pic>
        <p:nvPicPr>
          <p:cNvPr id="31" name="Google Shape;31;p3"/>
          <p:cNvPicPr preferRelativeResize="0"/>
          <p:nvPr/>
        </p:nvPicPr>
        <p:blipFill rotWithShape="1">
          <a:blip r:embed="rId3">
            <a:alphaModFix/>
          </a:blip>
          <a:srcRect b="12356" l="8109" r="8108" t="12341"/>
          <a:stretch/>
        </p:blipFill>
        <p:spPr>
          <a:xfrm>
            <a:off x="480047" y="5998950"/>
            <a:ext cx="2261345" cy="641455"/>
          </a:xfrm>
          <a:prstGeom prst="rect">
            <a:avLst/>
          </a:prstGeom>
          <a:noFill/>
          <a:ln>
            <a:noFill/>
          </a:ln>
        </p:spPr>
      </p:pic>
      <p:pic>
        <p:nvPicPr>
          <p:cNvPr id="32" name="Google Shape;32;p3"/>
          <p:cNvPicPr preferRelativeResize="0"/>
          <p:nvPr/>
        </p:nvPicPr>
        <p:blipFill rotWithShape="1">
          <a:blip r:embed="rId4">
            <a:alphaModFix/>
          </a:blip>
          <a:srcRect b="0" l="0" r="0" t="0"/>
          <a:stretch/>
        </p:blipFill>
        <p:spPr>
          <a:xfrm>
            <a:off x="7377912" y="6192172"/>
            <a:ext cx="1164561" cy="302400"/>
          </a:xfrm>
          <a:prstGeom prst="rect">
            <a:avLst/>
          </a:prstGeom>
          <a:noFill/>
          <a:ln>
            <a:noFill/>
          </a:ln>
        </p:spPr>
      </p:pic>
      <p:pic>
        <p:nvPicPr>
          <p:cNvPr id="33" name="Google Shape;33;p3"/>
          <p:cNvPicPr preferRelativeResize="0"/>
          <p:nvPr/>
        </p:nvPicPr>
        <p:blipFill rotWithShape="1">
          <a:blip r:embed="rId5">
            <a:alphaModFix/>
          </a:blip>
          <a:srcRect b="0" l="0" r="0" t="0"/>
          <a:stretch/>
        </p:blipFill>
        <p:spPr>
          <a:xfrm>
            <a:off x="10428175" y="6192175"/>
            <a:ext cx="1283592" cy="302400"/>
          </a:xfrm>
          <a:prstGeom prst="rect">
            <a:avLst/>
          </a:prstGeom>
          <a:noFill/>
          <a:ln>
            <a:noFill/>
          </a:ln>
        </p:spPr>
      </p:pic>
      <p:pic>
        <p:nvPicPr>
          <p:cNvPr id="34" name="Google Shape;34;p3"/>
          <p:cNvPicPr preferRelativeResize="0"/>
          <p:nvPr/>
        </p:nvPicPr>
        <p:blipFill rotWithShape="1">
          <a:blip r:embed="rId6">
            <a:alphaModFix/>
          </a:blip>
          <a:srcRect b="0" l="-20" r="20" t="0"/>
          <a:stretch/>
        </p:blipFill>
        <p:spPr>
          <a:xfrm>
            <a:off x="9209188" y="6046700"/>
            <a:ext cx="552282" cy="586800"/>
          </a:xfrm>
          <a:prstGeom prst="rect">
            <a:avLst/>
          </a:prstGeom>
          <a:noFill/>
          <a:ln>
            <a:noFill/>
          </a:ln>
        </p:spPr>
      </p:pic>
      <p:cxnSp>
        <p:nvCxnSpPr>
          <p:cNvPr id="35" name="Google Shape;35;p3"/>
          <p:cNvCxnSpPr/>
          <p:nvPr/>
        </p:nvCxnSpPr>
        <p:spPr>
          <a:xfrm>
            <a:off x="6711194" y="6045174"/>
            <a:ext cx="0" cy="596400"/>
          </a:xfrm>
          <a:prstGeom prst="straightConnector1">
            <a:avLst/>
          </a:prstGeom>
          <a:noFill/>
          <a:ln cap="flat" cmpd="sng" w="19050">
            <a:solidFill>
              <a:srgbClr val="D8D8D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1_Blank">
    <p:bg>
      <p:bgPr>
        <a:solidFill>
          <a:schemeClr val="dk1"/>
        </a:solidFill>
      </p:bgPr>
    </p:bg>
    <p:spTree>
      <p:nvGrpSpPr>
        <p:cNvPr id="36" name="Shape 36"/>
        <p:cNvGrpSpPr/>
        <p:nvPr/>
      </p:nvGrpSpPr>
      <p:grpSpPr>
        <a:xfrm>
          <a:off x="0" y="0"/>
          <a:ext cx="0" cy="0"/>
          <a:chOff x="0" y="0"/>
          <a:chExt cx="0" cy="0"/>
        </a:xfrm>
      </p:grpSpPr>
      <p:sp>
        <p:nvSpPr>
          <p:cNvPr id="37" name="Google Shape;37;p4"/>
          <p:cNvSpPr txBox="1"/>
          <p:nvPr>
            <p:ph type="ctrTitle"/>
          </p:nvPr>
        </p:nvSpPr>
        <p:spPr>
          <a:xfrm>
            <a:off x="478800" y="3119450"/>
            <a:ext cx="11234700" cy="106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3200"/>
              <a:buFont typeface="Arial"/>
              <a:buNone/>
              <a:defRPr b="0" i="0" sz="32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9pPr>
          </a:lstStyle>
          <a:p/>
        </p:txBody>
      </p:sp>
      <p:sp>
        <p:nvSpPr>
          <p:cNvPr id="38" name="Google Shape;38;p4"/>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39" name="Google Shape;39;p4"/>
          <p:cNvPicPr preferRelativeResize="0"/>
          <p:nvPr/>
        </p:nvPicPr>
        <p:blipFill rotWithShape="1">
          <a:blip r:embed="rId2">
            <a:alphaModFix/>
          </a:blip>
          <a:srcRect b="0" l="0" r="0" t="0"/>
          <a:stretch/>
        </p:blipFill>
        <p:spPr>
          <a:xfrm>
            <a:off x="480047" y="479916"/>
            <a:ext cx="11230034" cy="1878444"/>
          </a:xfrm>
          <a:prstGeom prst="rect">
            <a:avLst/>
          </a:prstGeom>
          <a:noFill/>
          <a:ln>
            <a:noFill/>
          </a:ln>
        </p:spPr>
      </p:pic>
      <p:pic>
        <p:nvPicPr>
          <p:cNvPr id="40" name="Google Shape;40;p4"/>
          <p:cNvPicPr preferRelativeResize="0"/>
          <p:nvPr/>
        </p:nvPicPr>
        <p:blipFill rotWithShape="1">
          <a:blip r:embed="rId3">
            <a:alphaModFix/>
          </a:blip>
          <a:srcRect b="12356" l="8119" r="8083" t="12328"/>
          <a:stretch/>
        </p:blipFill>
        <p:spPr>
          <a:xfrm>
            <a:off x="9452130" y="5857375"/>
            <a:ext cx="2261345" cy="64145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1_Blank_1">
    <p:bg>
      <p:bgPr>
        <a:solidFill>
          <a:schemeClr val="lt1"/>
        </a:solidFill>
      </p:bgPr>
    </p:bg>
    <p:spTree>
      <p:nvGrpSpPr>
        <p:cNvPr id="41" name="Shape 41"/>
        <p:cNvGrpSpPr/>
        <p:nvPr/>
      </p:nvGrpSpPr>
      <p:grpSpPr>
        <a:xfrm>
          <a:off x="0" y="0"/>
          <a:ext cx="0" cy="0"/>
          <a:chOff x="0" y="0"/>
          <a:chExt cx="0" cy="0"/>
        </a:xfrm>
      </p:grpSpPr>
      <p:sp>
        <p:nvSpPr>
          <p:cNvPr id="42" name="Google Shape;42;p5"/>
          <p:cNvSpPr txBox="1"/>
          <p:nvPr>
            <p:ph type="ctrTitle"/>
          </p:nvPr>
        </p:nvSpPr>
        <p:spPr>
          <a:xfrm>
            <a:off x="478800" y="3119454"/>
            <a:ext cx="11235600" cy="106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3200"/>
              <a:buFont typeface="Arial"/>
              <a:buNone/>
              <a:defRPr b="0" i="0" sz="32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400"/>
              <a:buFont typeface="Arial"/>
              <a:buNone/>
              <a:defRPr b="0" i="0" sz="5100" u="none" cap="none" strike="noStrike">
                <a:solidFill>
                  <a:schemeClr val="accent1"/>
                </a:solidFill>
                <a:latin typeface="Calibri"/>
                <a:ea typeface="Calibri"/>
                <a:cs typeface="Calibri"/>
                <a:sym typeface="Calibri"/>
              </a:defRPr>
            </a:lvl9pPr>
          </a:lstStyle>
          <a:p/>
        </p:txBody>
      </p:sp>
      <p:sp>
        <p:nvSpPr>
          <p:cNvPr id="43" name="Google Shape;43;p5"/>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44" name="Google Shape;44;p5"/>
          <p:cNvPicPr preferRelativeResize="0"/>
          <p:nvPr/>
        </p:nvPicPr>
        <p:blipFill rotWithShape="1">
          <a:blip r:embed="rId2">
            <a:alphaModFix/>
          </a:blip>
          <a:srcRect b="0" l="0" r="0" t="0"/>
          <a:stretch/>
        </p:blipFill>
        <p:spPr>
          <a:xfrm>
            <a:off x="480047" y="479916"/>
            <a:ext cx="11230034" cy="1878444"/>
          </a:xfrm>
          <a:prstGeom prst="rect">
            <a:avLst/>
          </a:prstGeom>
          <a:noFill/>
          <a:ln>
            <a:noFill/>
          </a:ln>
        </p:spPr>
      </p:pic>
      <p:pic>
        <p:nvPicPr>
          <p:cNvPr id="45" name="Google Shape;45;p5"/>
          <p:cNvPicPr preferRelativeResize="0"/>
          <p:nvPr/>
        </p:nvPicPr>
        <p:blipFill rotWithShape="1">
          <a:blip r:embed="rId3">
            <a:alphaModFix/>
          </a:blip>
          <a:srcRect b="12356" l="8109" r="8108" t="12341"/>
          <a:stretch/>
        </p:blipFill>
        <p:spPr>
          <a:xfrm>
            <a:off x="9452130" y="5857375"/>
            <a:ext cx="2261345" cy="64145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7_Blank_1">
    <p:bg>
      <p:bgPr>
        <a:solidFill>
          <a:schemeClr val="lt1"/>
        </a:solidFill>
      </p:bgPr>
    </p:bg>
    <p:spTree>
      <p:nvGrpSpPr>
        <p:cNvPr id="46" name="Shape 46"/>
        <p:cNvGrpSpPr/>
        <p:nvPr/>
      </p:nvGrpSpPr>
      <p:grpSpPr>
        <a:xfrm>
          <a:off x="0" y="0"/>
          <a:ext cx="0" cy="0"/>
          <a:chOff x="0" y="0"/>
          <a:chExt cx="0" cy="0"/>
        </a:xfrm>
      </p:grpSpPr>
      <p:sp>
        <p:nvSpPr>
          <p:cNvPr id="47" name="Google Shape;47;p6"/>
          <p:cNvSpPr txBox="1"/>
          <p:nvPr>
            <p:ph type="title"/>
          </p:nvPr>
        </p:nvSpPr>
        <p:spPr>
          <a:xfrm>
            <a:off x="478800" y="360000"/>
            <a:ext cx="10800000" cy="100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400"/>
              <a:buFont typeface="Arial"/>
              <a:buNone/>
              <a:defRPr b="0" i="0" sz="32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9pPr>
          </a:lstStyle>
          <a:p/>
        </p:txBody>
      </p:sp>
      <p:sp>
        <p:nvSpPr>
          <p:cNvPr id="48" name="Google Shape;48;p6"/>
          <p:cNvSpPr txBox="1"/>
          <p:nvPr>
            <p:ph idx="1" type="body"/>
          </p:nvPr>
        </p:nvSpPr>
        <p:spPr>
          <a:xfrm>
            <a:off x="478800" y="1440000"/>
            <a:ext cx="10800000" cy="46800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5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500"/>
              </a:spcBef>
              <a:spcAft>
                <a:spcPts val="0"/>
              </a:spcAft>
              <a:buClr>
                <a:schemeClr val="accent4"/>
              </a:buClr>
              <a:buSzPts val="2000"/>
              <a:buFont typeface="Arial"/>
              <a:buChar char="■"/>
              <a:defRPr b="0" i="0" sz="18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chemeClr val="accent2"/>
              </a:buClr>
              <a:buSzPts val="2000"/>
              <a:buFont typeface="Arial"/>
              <a:buChar char="■"/>
              <a:defRPr b="0" i="0" sz="1600" u="none" cap="none" strike="noStrike">
                <a:solidFill>
                  <a:schemeClr val="dk1"/>
                </a:solidFill>
                <a:latin typeface="Arial"/>
                <a:ea typeface="Arial"/>
                <a:cs typeface="Arial"/>
                <a:sym typeface="Arial"/>
              </a:defRPr>
            </a:lvl3pPr>
            <a:lvl4pPr indent="-355600" lvl="3" marL="1828800" marR="0" rtl="0" algn="l">
              <a:lnSpc>
                <a:spcPct val="100000"/>
              </a:lnSpc>
              <a:spcBef>
                <a:spcPts val="500"/>
              </a:spcBef>
              <a:spcAft>
                <a:spcPts val="0"/>
              </a:spcAft>
              <a:buClr>
                <a:schemeClr val="lt2"/>
              </a:buClr>
              <a:buSzPts val="2000"/>
              <a:buFont typeface="Arial"/>
              <a:buChar char="■"/>
              <a:defRPr b="0" i="0" sz="1400" u="none" cap="none" strike="noStrike">
                <a:solidFill>
                  <a:schemeClr val="dk1"/>
                </a:solidFill>
                <a:latin typeface="Arial"/>
                <a:ea typeface="Arial"/>
                <a:cs typeface="Arial"/>
                <a:sym typeface="Arial"/>
              </a:defRPr>
            </a:lvl4pPr>
            <a:lvl5pPr indent="-355600" lvl="4" marL="2286000" marR="0" rtl="0" algn="l">
              <a:lnSpc>
                <a:spcPct val="100000"/>
              </a:lnSpc>
              <a:spcBef>
                <a:spcPts val="500"/>
              </a:spcBef>
              <a:spcAft>
                <a:spcPts val="0"/>
              </a:spcAft>
              <a:buClr>
                <a:schemeClr val="dk1"/>
              </a:buClr>
              <a:buSzPts val="2000"/>
              <a:buFont typeface="Arial"/>
              <a:buChar char="■"/>
              <a:defRPr b="0" i="0" sz="1200" u="none" cap="none" strike="noStrike">
                <a:solidFill>
                  <a:schemeClr val="dk1"/>
                </a:solidFill>
                <a:latin typeface="Arial"/>
                <a:ea typeface="Arial"/>
                <a:cs typeface="Arial"/>
                <a:sym typeface="Arial"/>
              </a:defRPr>
            </a:lvl5pPr>
            <a:lvl6pPr indent="-374650" lvl="5" marL="2743200" marR="0" rtl="0" algn="l">
              <a:lnSpc>
                <a:spcPct val="100000"/>
              </a:lnSpc>
              <a:spcBef>
                <a:spcPts val="500"/>
              </a:spcBef>
              <a:spcAft>
                <a:spcPts val="0"/>
              </a:spcAft>
              <a:buClr>
                <a:schemeClr val="lt1"/>
              </a:buClr>
              <a:buSzPts val="2300"/>
              <a:buFont typeface="Arial"/>
              <a:buChar char="•"/>
              <a:defRPr b="0" i="0" sz="2300" u="none" cap="none" strike="noStrike">
                <a:solidFill>
                  <a:schemeClr val="lt1"/>
                </a:solidFill>
                <a:latin typeface="Calibri"/>
                <a:ea typeface="Calibri"/>
                <a:cs typeface="Calibri"/>
                <a:sym typeface="Calibri"/>
              </a:defRPr>
            </a:lvl6pPr>
            <a:lvl7pPr indent="-374650" lvl="6" marL="3200400" marR="0" rtl="0" algn="l">
              <a:lnSpc>
                <a:spcPct val="100000"/>
              </a:lnSpc>
              <a:spcBef>
                <a:spcPts val="500"/>
              </a:spcBef>
              <a:spcAft>
                <a:spcPts val="0"/>
              </a:spcAft>
              <a:buClr>
                <a:schemeClr val="lt1"/>
              </a:buClr>
              <a:buSzPts val="2300"/>
              <a:buFont typeface="Arial"/>
              <a:buChar char="•"/>
              <a:defRPr b="0" i="0" sz="2300" u="none" cap="none" strike="noStrike">
                <a:solidFill>
                  <a:schemeClr val="lt1"/>
                </a:solidFill>
                <a:latin typeface="Calibri"/>
                <a:ea typeface="Calibri"/>
                <a:cs typeface="Calibri"/>
                <a:sym typeface="Calibri"/>
              </a:defRPr>
            </a:lvl7pPr>
            <a:lvl8pPr indent="-374650" lvl="7" marL="3657600" marR="0" rtl="0" algn="l">
              <a:lnSpc>
                <a:spcPct val="100000"/>
              </a:lnSpc>
              <a:spcBef>
                <a:spcPts val="500"/>
              </a:spcBef>
              <a:spcAft>
                <a:spcPts val="0"/>
              </a:spcAft>
              <a:buClr>
                <a:schemeClr val="lt1"/>
              </a:buClr>
              <a:buSzPts val="2300"/>
              <a:buFont typeface="Arial"/>
              <a:buChar char="•"/>
              <a:defRPr b="0" i="0" sz="2300" u="none" cap="none" strike="noStrike">
                <a:solidFill>
                  <a:schemeClr val="lt1"/>
                </a:solidFill>
                <a:latin typeface="Calibri"/>
                <a:ea typeface="Calibri"/>
                <a:cs typeface="Calibri"/>
                <a:sym typeface="Calibri"/>
              </a:defRPr>
            </a:lvl8pPr>
            <a:lvl9pPr indent="-374650" lvl="8" marL="4114800" marR="0" rtl="0" algn="l">
              <a:lnSpc>
                <a:spcPct val="100000"/>
              </a:lnSpc>
              <a:spcBef>
                <a:spcPts val="500"/>
              </a:spcBef>
              <a:spcAft>
                <a:spcPts val="500"/>
              </a:spcAft>
              <a:buClr>
                <a:schemeClr val="lt1"/>
              </a:buClr>
              <a:buSzPts val="2300"/>
              <a:buFont typeface="Arial"/>
              <a:buChar char="•"/>
              <a:defRPr b="0" i="0" sz="2300" u="none" cap="none" strike="noStrike">
                <a:solidFill>
                  <a:schemeClr val="lt1"/>
                </a:solidFill>
                <a:latin typeface="Calibri"/>
                <a:ea typeface="Calibri"/>
                <a:cs typeface="Calibri"/>
                <a:sym typeface="Calibri"/>
              </a:defRPr>
            </a:lvl9pPr>
          </a:lstStyle>
          <a:p/>
        </p:txBody>
      </p:sp>
      <p:sp>
        <p:nvSpPr>
          <p:cNvPr id="49" name="Google Shape;49;p6"/>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50" name="Google Shape;50;p6"/>
          <p:cNvPicPr preferRelativeResize="0"/>
          <p:nvPr/>
        </p:nvPicPr>
        <p:blipFill rotWithShape="1">
          <a:blip r:embed="rId2">
            <a:alphaModFix/>
          </a:blip>
          <a:srcRect b="12356" l="8109" r="8108" t="12341"/>
          <a:stretch/>
        </p:blipFill>
        <p:spPr>
          <a:xfrm>
            <a:off x="10753058" y="6358887"/>
            <a:ext cx="1200119" cy="340068"/>
          </a:xfrm>
          <a:prstGeom prst="rect">
            <a:avLst/>
          </a:prstGeom>
          <a:noFill/>
          <a:ln>
            <a:noFill/>
          </a:ln>
        </p:spPr>
      </p:pic>
      <p:pic>
        <p:nvPicPr>
          <p:cNvPr id="51" name="Google Shape;51;p6"/>
          <p:cNvPicPr preferRelativeResize="0"/>
          <p:nvPr/>
        </p:nvPicPr>
        <p:blipFill rotWithShape="1">
          <a:blip r:embed="rId3">
            <a:alphaModFix/>
          </a:blip>
          <a:srcRect b="0" l="0" r="0" t="0"/>
          <a:stretch/>
        </p:blipFill>
        <p:spPr>
          <a:xfrm flipH="1" rot="10800000">
            <a:off x="0" y="6317975"/>
            <a:ext cx="540000" cy="540000"/>
          </a:xfrm>
          <a:prstGeom prst="rect">
            <a:avLst/>
          </a:prstGeom>
          <a:noFill/>
          <a:ln>
            <a:noFill/>
          </a:ln>
        </p:spPr>
      </p:pic>
      <p:pic>
        <p:nvPicPr>
          <p:cNvPr id="52" name="Google Shape;52;p6"/>
          <p:cNvPicPr preferRelativeResize="0"/>
          <p:nvPr/>
        </p:nvPicPr>
        <p:blipFill rotWithShape="1">
          <a:blip r:embed="rId4">
            <a:alphaModFix/>
          </a:blip>
          <a:srcRect b="0" l="0" r="0" t="0"/>
          <a:stretch/>
        </p:blipFill>
        <p:spPr>
          <a:xfrm flipH="1">
            <a:off x="11653200" y="0"/>
            <a:ext cx="540000" cy="540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7_Blank">
    <p:bg>
      <p:bgPr>
        <a:solidFill>
          <a:schemeClr val="dk1"/>
        </a:solidFill>
      </p:bgPr>
    </p:bg>
    <p:spTree>
      <p:nvGrpSpPr>
        <p:cNvPr id="53" name="Shape 53"/>
        <p:cNvGrpSpPr/>
        <p:nvPr/>
      </p:nvGrpSpPr>
      <p:grpSpPr>
        <a:xfrm>
          <a:off x="0" y="0"/>
          <a:ext cx="0" cy="0"/>
          <a:chOff x="0" y="0"/>
          <a:chExt cx="0" cy="0"/>
        </a:xfrm>
      </p:grpSpPr>
      <p:sp>
        <p:nvSpPr>
          <p:cNvPr id="54" name="Google Shape;54;p7"/>
          <p:cNvSpPr txBox="1"/>
          <p:nvPr>
            <p:ph type="title"/>
          </p:nvPr>
        </p:nvSpPr>
        <p:spPr>
          <a:xfrm>
            <a:off x="478800" y="360000"/>
            <a:ext cx="10800000" cy="100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9pPr>
          </a:lstStyle>
          <a:p/>
        </p:txBody>
      </p:sp>
      <p:sp>
        <p:nvSpPr>
          <p:cNvPr id="55" name="Google Shape;55;p7"/>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56" name="Google Shape;56;p7"/>
          <p:cNvPicPr preferRelativeResize="0"/>
          <p:nvPr/>
        </p:nvPicPr>
        <p:blipFill rotWithShape="1">
          <a:blip r:embed="rId2">
            <a:alphaModFix/>
          </a:blip>
          <a:srcRect b="12356" l="8119" r="8083" t="12328"/>
          <a:stretch/>
        </p:blipFill>
        <p:spPr>
          <a:xfrm>
            <a:off x="10753058" y="6358887"/>
            <a:ext cx="1200119" cy="339941"/>
          </a:xfrm>
          <a:prstGeom prst="rect">
            <a:avLst/>
          </a:prstGeom>
          <a:noFill/>
          <a:ln>
            <a:noFill/>
          </a:ln>
        </p:spPr>
      </p:pic>
      <p:pic>
        <p:nvPicPr>
          <p:cNvPr id="57" name="Google Shape;57;p7"/>
          <p:cNvPicPr preferRelativeResize="0"/>
          <p:nvPr/>
        </p:nvPicPr>
        <p:blipFill rotWithShape="1">
          <a:blip r:embed="rId3">
            <a:alphaModFix/>
          </a:blip>
          <a:srcRect b="0" l="0" r="0" t="0"/>
          <a:stretch/>
        </p:blipFill>
        <p:spPr>
          <a:xfrm flipH="1" rot="10800000">
            <a:off x="0" y="6317975"/>
            <a:ext cx="540000" cy="540000"/>
          </a:xfrm>
          <a:prstGeom prst="rect">
            <a:avLst/>
          </a:prstGeom>
          <a:noFill/>
          <a:ln>
            <a:noFill/>
          </a:ln>
        </p:spPr>
      </p:pic>
      <p:pic>
        <p:nvPicPr>
          <p:cNvPr id="58" name="Google Shape;58;p7"/>
          <p:cNvPicPr preferRelativeResize="0"/>
          <p:nvPr/>
        </p:nvPicPr>
        <p:blipFill rotWithShape="1">
          <a:blip r:embed="rId4">
            <a:alphaModFix/>
          </a:blip>
          <a:srcRect b="0" l="0" r="0" t="0"/>
          <a:stretch/>
        </p:blipFill>
        <p:spPr>
          <a:xfrm flipH="1">
            <a:off x="11653200" y="0"/>
            <a:ext cx="540000" cy="540000"/>
          </a:xfrm>
          <a:prstGeom prst="rect">
            <a:avLst/>
          </a:prstGeom>
          <a:noFill/>
          <a:ln>
            <a:noFill/>
          </a:ln>
        </p:spPr>
      </p:pic>
      <p:sp>
        <p:nvSpPr>
          <p:cNvPr id="59" name="Google Shape;59;p7"/>
          <p:cNvSpPr txBox="1"/>
          <p:nvPr>
            <p:ph idx="1" type="body"/>
          </p:nvPr>
        </p:nvSpPr>
        <p:spPr>
          <a:xfrm>
            <a:off x="478800" y="1440000"/>
            <a:ext cx="10800000" cy="46800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500"/>
              </a:spcBef>
              <a:spcAft>
                <a:spcPts val="0"/>
              </a:spcAft>
              <a:buClr>
                <a:schemeClr val="accent1"/>
              </a:buClr>
              <a:buSzPts val="2000"/>
              <a:buFont typeface="Arial"/>
              <a:buChar char="■"/>
              <a:defRPr b="0" i="0" sz="2000" u="none" cap="none" strike="noStrike">
                <a:solidFill>
                  <a:schemeClr val="lt1"/>
                </a:solidFill>
                <a:latin typeface="Arial"/>
                <a:ea typeface="Arial"/>
                <a:cs typeface="Arial"/>
                <a:sym typeface="Arial"/>
              </a:defRPr>
            </a:lvl1pPr>
            <a:lvl2pPr indent="-355600" lvl="1" marL="914400" marR="0" rtl="0" algn="l">
              <a:lnSpc>
                <a:spcPct val="100000"/>
              </a:lnSpc>
              <a:spcBef>
                <a:spcPts val="500"/>
              </a:spcBef>
              <a:spcAft>
                <a:spcPts val="0"/>
              </a:spcAft>
              <a:buClr>
                <a:schemeClr val="accent4"/>
              </a:buClr>
              <a:buSzPts val="2000"/>
              <a:buFont typeface="Arial"/>
              <a:buChar char="■"/>
              <a:defRPr b="0" i="0" sz="1800" u="none" cap="none" strike="noStrike">
                <a:solidFill>
                  <a:schemeClr val="lt1"/>
                </a:solidFill>
                <a:latin typeface="Arial"/>
                <a:ea typeface="Arial"/>
                <a:cs typeface="Arial"/>
                <a:sym typeface="Arial"/>
              </a:defRPr>
            </a:lvl2pPr>
            <a:lvl3pPr indent="-355600" lvl="2" marL="1371600" marR="0" rtl="0" algn="l">
              <a:lnSpc>
                <a:spcPct val="100000"/>
              </a:lnSpc>
              <a:spcBef>
                <a:spcPts val="500"/>
              </a:spcBef>
              <a:spcAft>
                <a:spcPts val="0"/>
              </a:spcAft>
              <a:buClr>
                <a:schemeClr val="accent2"/>
              </a:buClr>
              <a:buSzPts val="2000"/>
              <a:buFont typeface="Arial"/>
              <a:buChar char="■"/>
              <a:defRPr b="0" i="0" sz="1600" u="none" cap="none" strike="noStrike">
                <a:solidFill>
                  <a:schemeClr val="lt1"/>
                </a:solidFill>
                <a:latin typeface="Arial"/>
                <a:ea typeface="Arial"/>
                <a:cs typeface="Arial"/>
                <a:sym typeface="Arial"/>
              </a:defRPr>
            </a:lvl3pPr>
            <a:lvl4pPr indent="-355600" lvl="3" marL="1828800" marR="0" rtl="0" algn="l">
              <a:lnSpc>
                <a:spcPct val="100000"/>
              </a:lnSpc>
              <a:spcBef>
                <a:spcPts val="500"/>
              </a:spcBef>
              <a:spcAft>
                <a:spcPts val="0"/>
              </a:spcAft>
              <a:buClr>
                <a:schemeClr val="lt2"/>
              </a:buClr>
              <a:buSzPts val="2000"/>
              <a:buFont typeface="Arial"/>
              <a:buChar char="■"/>
              <a:defRPr b="0" i="0" sz="1400" u="none" cap="none" strike="noStrike">
                <a:solidFill>
                  <a:schemeClr val="lt1"/>
                </a:solidFill>
                <a:latin typeface="Arial"/>
                <a:ea typeface="Arial"/>
                <a:cs typeface="Arial"/>
                <a:sym typeface="Arial"/>
              </a:defRPr>
            </a:lvl4pPr>
            <a:lvl5pPr indent="-355600" lvl="4" marL="2286000" marR="0" rtl="0" algn="l">
              <a:lnSpc>
                <a:spcPct val="100000"/>
              </a:lnSpc>
              <a:spcBef>
                <a:spcPts val="500"/>
              </a:spcBef>
              <a:spcAft>
                <a:spcPts val="0"/>
              </a:spcAft>
              <a:buClr>
                <a:schemeClr val="lt1"/>
              </a:buClr>
              <a:buSzPts val="2000"/>
              <a:buFont typeface="Arial"/>
              <a:buChar char="■"/>
              <a:defRPr b="0" i="0" sz="1200" u="none" cap="none" strike="noStrike">
                <a:solidFill>
                  <a:schemeClr val="lt1"/>
                </a:solidFill>
                <a:latin typeface="Arial"/>
                <a:ea typeface="Arial"/>
                <a:cs typeface="Arial"/>
                <a:sym typeface="Arial"/>
              </a:defRPr>
            </a:lvl5pPr>
            <a:lvl6pPr indent="-374650" lvl="5" marL="2743200" marR="0" rtl="0" algn="l">
              <a:lnSpc>
                <a:spcPct val="100000"/>
              </a:lnSpc>
              <a:spcBef>
                <a:spcPts val="500"/>
              </a:spcBef>
              <a:spcAft>
                <a:spcPts val="0"/>
              </a:spcAft>
              <a:buClr>
                <a:schemeClr val="dk1"/>
              </a:buClr>
              <a:buSzPts val="2300"/>
              <a:buFont typeface="Arial"/>
              <a:buChar char="•"/>
              <a:defRPr b="0" i="0" sz="2300" u="none" cap="none" strike="noStrike">
                <a:solidFill>
                  <a:schemeClr val="dk1"/>
                </a:solidFill>
                <a:latin typeface="Calibri"/>
                <a:ea typeface="Calibri"/>
                <a:cs typeface="Calibri"/>
                <a:sym typeface="Calibri"/>
              </a:defRPr>
            </a:lvl6pPr>
            <a:lvl7pPr indent="-374650" lvl="6" marL="3200400" marR="0" rtl="0" algn="l">
              <a:lnSpc>
                <a:spcPct val="100000"/>
              </a:lnSpc>
              <a:spcBef>
                <a:spcPts val="500"/>
              </a:spcBef>
              <a:spcAft>
                <a:spcPts val="0"/>
              </a:spcAft>
              <a:buClr>
                <a:schemeClr val="dk1"/>
              </a:buClr>
              <a:buSzPts val="2300"/>
              <a:buFont typeface="Arial"/>
              <a:buChar char="•"/>
              <a:defRPr b="0" i="0" sz="2300" u="none" cap="none" strike="noStrike">
                <a:solidFill>
                  <a:schemeClr val="dk1"/>
                </a:solidFill>
                <a:latin typeface="Calibri"/>
                <a:ea typeface="Calibri"/>
                <a:cs typeface="Calibri"/>
                <a:sym typeface="Calibri"/>
              </a:defRPr>
            </a:lvl7pPr>
            <a:lvl8pPr indent="-374650" lvl="7" marL="3657600" marR="0" rtl="0" algn="l">
              <a:lnSpc>
                <a:spcPct val="100000"/>
              </a:lnSpc>
              <a:spcBef>
                <a:spcPts val="500"/>
              </a:spcBef>
              <a:spcAft>
                <a:spcPts val="0"/>
              </a:spcAft>
              <a:buClr>
                <a:schemeClr val="dk1"/>
              </a:buClr>
              <a:buSzPts val="2300"/>
              <a:buFont typeface="Arial"/>
              <a:buChar char="•"/>
              <a:defRPr b="0" i="0" sz="2300" u="none" cap="none" strike="noStrike">
                <a:solidFill>
                  <a:schemeClr val="dk1"/>
                </a:solidFill>
                <a:latin typeface="Calibri"/>
                <a:ea typeface="Calibri"/>
                <a:cs typeface="Calibri"/>
                <a:sym typeface="Calibri"/>
              </a:defRPr>
            </a:lvl8pPr>
            <a:lvl9pPr indent="-374650" lvl="8" marL="4114800" marR="0" rtl="0" algn="l">
              <a:lnSpc>
                <a:spcPct val="100000"/>
              </a:lnSpc>
              <a:spcBef>
                <a:spcPts val="500"/>
              </a:spcBef>
              <a:spcAft>
                <a:spcPts val="500"/>
              </a:spcAft>
              <a:buClr>
                <a:schemeClr val="dk1"/>
              </a:buClr>
              <a:buSzPts val="2300"/>
              <a:buFont typeface="Arial"/>
              <a:buChar char="•"/>
              <a:defRPr b="0" i="0" sz="2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6_Blank">
    <p:bg>
      <p:bgPr>
        <a:solidFill>
          <a:schemeClr val="dk1"/>
        </a:solidFill>
      </p:bgPr>
    </p:bg>
    <p:spTree>
      <p:nvGrpSpPr>
        <p:cNvPr id="60" name="Shape 60"/>
        <p:cNvGrpSpPr/>
        <p:nvPr/>
      </p:nvGrpSpPr>
      <p:grpSpPr>
        <a:xfrm>
          <a:off x="0" y="0"/>
          <a:ext cx="0" cy="0"/>
          <a:chOff x="0" y="0"/>
          <a:chExt cx="0" cy="0"/>
        </a:xfrm>
      </p:grpSpPr>
      <p:sp>
        <p:nvSpPr>
          <p:cNvPr id="61" name="Google Shape;61;p8"/>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62" name="Google Shape;62;p8"/>
          <p:cNvPicPr preferRelativeResize="0"/>
          <p:nvPr/>
        </p:nvPicPr>
        <p:blipFill rotWithShape="1">
          <a:blip r:embed="rId2">
            <a:alphaModFix/>
          </a:blip>
          <a:srcRect b="12356" l="8119" r="8083" t="12328"/>
          <a:stretch/>
        </p:blipFill>
        <p:spPr>
          <a:xfrm>
            <a:off x="10753058" y="6358887"/>
            <a:ext cx="1200119" cy="339941"/>
          </a:xfrm>
          <a:prstGeom prst="rect">
            <a:avLst/>
          </a:prstGeom>
          <a:noFill/>
          <a:ln>
            <a:noFill/>
          </a:ln>
        </p:spPr>
      </p:pic>
      <p:pic>
        <p:nvPicPr>
          <p:cNvPr id="63" name="Google Shape;63;p8"/>
          <p:cNvPicPr preferRelativeResize="0"/>
          <p:nvPr/>
        </p:nvPicPr>
        <p:blipFill rotWithShape="1">
          <a:blip r:embed="rId3">
            <a:alphaModFix/>
          </a:blip>
          <a:srcRect b="0" l="0" r="0" t="0"/>
          <a:stretch/>
        </p:blipFill>
        <p:spPr>
          <a:xfrm flipH="1" rot="10800000">
            <a:off x="0" y="6317975"/>
            <a:ext cx="540000" cy="540000"/>
          </a:xfrm>
          <a:prstGeom prst="rect">
            <a:avLst/>
          </a:prstGeom>
          <a:noFill/>
          <a:ln>
            <a:noFill/>
          </a:ln>
        </p:spPr>
      </p:pic>
      <p:pic>
        <p:nvPicPr>
          <p:cNvPr id="64" name="Google Shape;64;p8"/>
          <p:cNvPicPr preferRelativeResize="0"/>
          <p:nvPr/>
        </p:nvPicPr>
        <p:blipFill rotWithShape="1">
          <a:blip r:embed="rId4">
            <a:alphaModFix/>
          </a:blip>
          <a:srcRect b="0" l="0" r="0" t="0"/>
          <a:stretch/>
        </p:blipFill>
        <p:spPr>
          <a:xfrm flipH="1">
            <a:off x="11653200" y="0"/>
            <a:ext cx="540000" cy="540000"/>
          </a:xfrm>
          <a:prstGeom prst="rect">
            <a:avLst/>
          </a:prstGeom>
          <a:noFill/>
          <a:ln>
            <a:noFill/>
          </a:ln>
        </p:spPr>
      </p:pic>
      <p:sp>
        <p:nvSpPr>
          <p:cNvPr id="65" name="Google Shape;65;p8"/>
          <p:cNvSpPr txBox="1"/>
          <p:nvPr>
            <p:ph type="title"/>
          </p:nvPr>
        </p:nvSpPr>
        <p:spPr>
          <a:xfrm>
            <a:off x="478800" y="360000"/>
            <a:ext cx="10800000" cy="100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400"/>
              <a:buFont typeface="Arial"/>
              <a:buNone/>
              <a:defRPr b="0" i="0" sz="32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66" name="Shape 66"/>
        <p:cNvGrpSpPr/>
        <p:nvPr/>
      </p:nvGrpSpPr>
      <p:grpSpPr>
        <a:xfrm>
          <a:off x="0" y="0"/>
          <a:ext cx="0" cy="0"/>
          <a:chOff x="0" y="0"/>
          <a:chExt cx="0" cy="0"/>
        </a:xfrm>
      </p:grpSpPr>
      <p:sp>
        <p:nvSpPr>
          <p:cNvPr id="67" name="Google Shape;67;p9"/>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68" name="Google Shape;68;p9"/>
          <p:cNvPicPr preferRelativeResize="0"/>
          <p:nvPr/>
        </p:nvPicPr>
        <p:blipFill rotWithShape="1">
          <a:blip r:embed="rId2">
            <a:alphaModFix/>
          </a:blip>
          <a:srcRect b="12356" l="8109" r="8108" t="12341"/>
          <a:stretch/>
        </p:blipFill>
        <p:spPr>
          <a:xfrm>
            <a:off x="10753058" y="6358887"/>
            <a:ext cx="1200119" cy="340068"/>
          </a:xfrm>
          <a:prstGeom prst="rect">
            <a:avLst/>
          </a:prstGeom>
          <a:noFill/>
          <a:ln>
            <a:noFill/>
          </a:ln>
        </p:spPr>
      </p:pic>
      <p:pic>
        <p:nvPicPr>
          <p:cNvPr id="69" name="Google Shape;69;p9"/>
          <p:cNvPicPr preferRelativeResize="0"/>
          <p:nvPr/>
        </p:nvPicPr>
        <p:blipFill rotWithShape="1">
          <a:blip r:embed="rId3">
            <a:alphaModFix/>
          </a:blip>
          <a:srcRect b="0" l="0" r="0" t="0"/>
          <a:stretch/>
        </p:blipFill>
        <p:spPr>
          <a:xfrm flipH="1" rot="10800000">
            <a:off x="0" y="6317975"/>
            <a:ext cx="540000" cy="540000"/>
          </a:xfrm>
          <a:prstGeom prst="rect">
            <a:avLst/>
          </a:prstGeom>
          <a:noFill/>
          <a:ln>
            <a:noFill/>
          </a:ln>
        </p:spPr>
      </p:pic>
      <p:pic>
        <p:nvPicPr>
          <p:cNvPr id="70" name="Google Shape;70;p9"/>
          <p:cNvPicPr preferRelativeResize="0"/>
          <p:nvPr/>
        </p:nvPicPr>
        <p:blipFill rotWithShape="1">
          <a:blip r:embed="rId4">
            <a:alphaModFix/>
          </a:blip>
          <a:srcRect b="0" l="0" r="0" t="0"/>
          <a:stretch/>
        </p:blipFill>
        <p:spPr>
          <a:xfrm flipH="1">
            <a:off x="11653200" y="0"/>
            <a:ext cx="540000" cy="540000"/>
          </a:xfrm>
          <a:prstGeom prst="rect">
            <a:avLst/>
          </a:prstGeom>
          <a:noFill/>
          <a:ln>
            <a:noFill/>
          </a:ln>
        </p:spPr>
      </p:pic>
      <p:sp>
        <p:nvSpPr>
          <p:cNvPr id="71" name="Google Shape;71;p9"/>
          <p:cNvSpPr txBox="1"/>
          <p:nvPr>
            <p:ph type="title"/>
          </p:nvPr>
        </p:nvSpPr>
        <p:spPr>
          <a:xfrm>
            <a:off x="478800" y="360000"/>
            <a:ext cx="10800000" cy="100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400"/>
              <a:buFont typeface="Arial"/>
              <a:buNone/>
              <a:defRPr b="0" i="0" sz="32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5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2_Blank">
    <p:bg>
      <p:bgPr>
        <a:solidFill>
          <a:schemeClr val="dk1"/>
        </a:solidFill>
      </p:bgPr>
    </p:bg>
    <p:spTree>
      <p:nvGrpSpPr>
        <p:cNvPr id="72" name="Shape 72"/>
        <p:cNvGrpSpPr/>
        <p:nvPr/>
      </p:nvGrpSpPr>
      <p:grpSpPr>
        <a:xfrm>
          <a:off x="0" y="0"/>
          <a:ext cx="0" cy="0"/>
          <a:chOff x="0" y="0"/>
          <a:chExt cx="0" cy="0"/>
        </a:xfrm>
      </p:grpSpPr>
      <p:sp>
        <p:nvSpPr>
          <p:cNvPr id="73" name="Google Shape;73;p10"/>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74" name="Google Shape;74;p10"/>
          <p:cNvPicPr preferRelativeResize="0"/>
          <p:nvPr/>
        </p:nvPicPr>
        <p:blipFill rotWithShape="1">
          <a:blip r:embed="rId2">
            <a:alphaModFix/>
          </a:blip>
          <a:srcRect b="12356" l="8119" r="8083" t="12328"/>
          <a:stretch/>
        </p:blipFill>
        <p:spPr>
          <a:xfrm>
            <a:off x="10753058" y="6358887"/>
            <a:ext cx="1200119" cy="339941"/>
          </a:xfrm>
          <a:prstGeom prst="rect">
            <a:avLst/>
          </a:prstGeom>
          <a:noFill/>
          <a:ln>
            <a:noFill/>
          </a:ln>
        </p:spPr>
      </p:pic>
      <p:pic>
        <p:nvPicPr>
          <p:cNvPr id="75" name="Google Shape;75;p10"/>
          <p:cNvPicPr preferRelativeResize="0"/>
          <p:nvPr/>
        </p:nvPicPr>
        <p:blipFill rotWithShape="1">
          <a:blip r:embed="rId3">
            <a:alphaModFix/>
          </a:blip>
          <a:srcRect b="0" l="0" r="0" t="0"/>
          <a:stretch/>
        </p:blipFill>
        <p:spPr>
          <a:xfrm flipH="1" rot="10800000">
            <a:off x="0" y="6317975"/>
            <a:ext cx="540000" cy="540000"/>
          </a:xfrm>
          <a:prstGeom prst="rect">
            <a:avLst/>
          </a:prstGeom>
          <a:noFill/>
          <a:ln>
            <a:noFill/>
          </a:ln>
        </p:spPr>
      </p:pic>
      <p:pic>
        <p:nvPicPr>
          <p:cNvPr id="76" name="Google Shape;76;p10"/>
          <p:cNvPicPr preferRelativeResize="0"/>
          <p:nvPr/>
        </p:nvPicPr>
        <p:blipFill rotWithShape="1">
          <a:blip r:embed="rId4">
            <a:alphaModFix/>
          </a:blip>
          <a:srcRect b="0" l="0" r="0" t="0"/>
          <a:stretch/>
        </p:blipFill>
        <p:spPr>
          <a:xfrm flipH="1">
            <a:off x="11653200" y="0"/>
            <a:ext cx="540000" cy="54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48.png"/><Relationship Id="rId13" Type="http://schemas.openxmlformats.org/officeDocument/2006/relationships/image" Target="../media/image53.png"/><Relationship Id="rId12" Type="http://schemas.openxmlformats.org/officeDocument/2006/relationships/image" Target="../media/image49.png"/><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2.jpg"/><Relationship Id="rId4" Type="http://schemas.openxmlformats.org/officeDocument/2006/relationships/image" Target="../media/image38.jpg"/><Relationship Id="rId9" Type="http://schemas.openxmlformats.org/officeDocument/2006/relationships/image" Target="../media/image55.png"/><Relationship Id="rId15" Type="http://schemas.openxmlformats.org/officeDocument/2006/relationships/image" Target="../media/image44.png"/><Relationship Id="rId14" Type="http://schemas.openxmlformats.org/officeDocument/2006/relationships/image" Target="../media/image46.png"/><Relationship Id="rId16" Type="http://schemas.openxmlformats.org/officeDocument/2006/relationships/image" Target="../media/image47.png"/><Relationship Id="rId5" Type="http://schemas.openxmlformats.org/officeDocument/2006/relationships/image" Target="../media/image41.png"/><Relationship Id="rId6" Type="http://schemas.openxmlformats.org/officeDocument/2006/relationships/image" Target="../media/image39.png"/><Relationship Id="rId7" Type="http://schemas.openxmlformats.org/officeDocument/2006/relationships/image" Target="../media/image43.jpg"/><Relationship Id="rId8"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2.gif"/><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6.jpg"/><Relationship Id="rId6" Type="http://schemas.openxmlformats.org/officeDocument/2006/relationships/image" Target="../media/image29.jpg"/><Relationship Id="rId7"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image" Target="../media/image24.png"/><Relationship Id="rId7" Type="http://schemas.openxmlformats.org/officeDocument/2006/relationships/image" Target="../media/image28.png"/><Relationship Id="rId8"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ctrTitle"/>
          </p:nvPr>
        </p:nvSpPr>
        <p:spPr>
          <a:xfrm>
            <a:off x="478800" y="1656860"/>
            <a:ext cx="5400600" cy="167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Ecosystem building</a:t>
            </a:r>
            <a:endParaRPr/>
          </a:p>
        </p:txBody>
      </p:sp>
      <p:sp>
        <p:nvSpPr>
          <p:cNvPr id="123" name="Google Shape;123;p19"/>
          <p:cNvSpPr txBox="1"/>
          <p:nvPr>
            <p:ph idx="1" type="subTitle"/>
          </p:nvPr>
        </p:nvSpPr>
        <p:spPr>
          <a:xfrm>
            <a:off x="478800" y="3456000"/>
            <a:ext cx="5400600" cy="1254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lang="en-GB" sz="1600" u="sng">
                <a:solidFill>
                  <a:schemeClr val="accent3"/>
                </a:solidFill>
              </a:rPr>
              <a:t>Speakers</a:t>
            </a:r>
            <a:r>
              <a:rPr lang="en-GB" sz="1600">
                <a:solidFill>
                  <a:schemeClr val="accent3"/>
                </a:solidFill>
              </a:rPr>
              <a:t>:</a:t>
            </a:r>
            <a:endParaRPr sz="1600">
              <a:solidFill>
                <a:schemeClr val="accent3"/>
              </a:solidFill>
            </a:endParaRPr>
          </a:p>
          <a:p>
            <a:pPr indent="0" lvl="0" marL="0" rtl="0" algn="l">
              <a:lnSpc>
                <a:spcPct val="115000"/>
              </a:lnSpc>
              <a:spcBef>
                <a:spcPts val="0"/>
              </a:spcBef>
              <a:spcAft>
                <a:spcPts val="0"/>
              </a:spcAft>
              <a:buSzPts val="1800"/>
              <a:buNone/>
            </a:pPr>
            <a:r>
              <a:t/>
            </a:r>
            <a:endParaRPr sz="1600">
              <a:solidFill>
                <a:schemeClr val="accent3"/>
              </a:solidFill>
            </a:endParaRPr>
          </a:p>
          <a:p>
            <a:pPr indent="0" lvl="0" marL="0" rtl="0" algn="l">
              <a:lnSpc>
                <a:spcPct val="115000"/>
              </a:lnSpc>
              <a:spcBef>
                <a:spcPts val="0"/>
              </a:spcBef>
              <a:spcAft>
                <a:spcPts val="0"/>
              </a:spcAft>
              <a:buSzPts val="1800"/>
              <a:buNone/>
            </a:pPr>
            <a:r>
              <a:rPr lang="en-GB">
                <a:solidFill>
                  <a:schemeClr val="accent3"/>
                </a:solidFill>
              </a:rPr>
              <a:t>Angeles Tejado - Senior Marketing Manager - FIWARE Foundation</a:t>
            </a:r>
            <a:endParaRPr>
              <a:solidFill>
                <a:schemeClr val="accent3"/>
              </a:solidFill>
            </a:endParaRPr>
          </a:p>
          <a:p>
            <a:pPr indent="0" lvl="0" marL="0" rtl="0" algn="l">
              <a:lnSpc>
                <a:spcPct val="115000"/>
              </a:lnSpc>
              <a:spcBef>
                <a:spcPts val="0"/>
              </a:spcBef>
              <a:spcAft>
                <a:spcPts val="0"/>
              </a:spcAft>
              <a:buSzPts val="1800"/>
              <a:buNone/>
            </a:pPr>
            <a:r>
              <a:rPr lang="en-GB">
                <a:solidFill>
                  <a:schemeClr val="accent3"/>
                </a:solidFill>
              </a:rPr>
              <a:t>Nina Doklestic - Marketing Specialist - Fundingbox</a:t>
            </a:r>
            <a:endParaRPr>
              <a:solidFill>
                <a:schemeClr val="accent3"/>
              </a:solidFill>
            </a:endParaRPr>
          </a:p>
          <a:p>
            <a:pPr indent="0" lvl="0" marL="0" rtl="0" algn="l">
              <a:lnSpc>
                <a:spcPct val="115000"/>
              </a:lnSpc>
              <a:spcBef>
                <a:spcPts val="0"/>
              </a:spcBef>
              <a:spcAft>
                <a:spcPts val="0"/>
              </a:spcAft>
              <a:buClr>
                <a:schemeClr val="dk1"/>
              </a:buClr>
              <a:buSzPts val="1800"/>
              <a:buFont typeface="Arial"/>
              <a:buNone/>
            </a:pPr>
            <a:r>
              <a:t/>
            </a:r>
            <a:endParaRPr sz="160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478800" y="360000"/>
            <a:ext cx="10800000" cy="100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Communication Plan: channels and target audiences</a:t>
            </a:r>
            <a:endParaRPr/>
          </a:p>
        </p:txBody>
      </p:sp>
      <p:sp>
        <p:nvSpPr>
          <p:cNvPr id="298" name="Google Shape;298;p28"/>
          <p:cNvSpPr txBox="1"/>
          <p:nvPr>
            <p:ph idx="12" type="sldNum"/>
          </p:nvPr>
        </p:nvSpPr>
        <p:spPr>
          <a:xfrm>
            <a:off x="5407818" y="6492879"/>
            <a:ext cx="13776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pic>
        <p:nvPicPr>
          <p:cNvPr id="299" name="Google Shape;299;p28"/>
          <p:cNvPicPr preferRelativeResize="0"/>
          <p:nvPr/>
        </p:nvPicPr>
        <p:blipFill>
          <a:blip r:embed="rId3">
            <a:alphaModFix/>
          </a:blip>
          <a:stretch>
            <a:fillRect/>
          </a:stretch>
        </p:blipFill>
        <p:spPr>
          <a:xfrm>
            <a:off x="521000" y="1180700"/>
            <a:ext cx="10757807" cy="48218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478800" y="360000"/>
            <a:ext cx="10800000" cy="100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Communication Plan: PESO Model</a:t>
            </a:r>
            <a:endParaRPr/>
          </a:p>
        </p:txBody>
      </p:sp>
      <p:sp>
        <p:nvSpPr>
          <p:cNvPr id="306" name="Google Shape;306;p29"/>
          <p:cNvSpPr txBox="1"/>
          <p:nvPr>
            <p:ph idx="12" type="sldNum"/>
          </p:nvPr>
        </p:nvSpPr>
        <p:spPr>
          <a:xfrm>
            <a:off x="5407818" y="6492879"/>
            <a:ext cx="13776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pic>
        <p:nvPicPr>
          <p:cNvPr id="307" name="Google Shape;307;p29"/>
          <p:cNvPicPr preferRelativeResize="0"/>
          <p:nvPr/>
        </p:nvPicPr>
        <p:blipFill>
          <a:blip r:embed="rId3">
            <a:alphaModFix/>
          </a:blip>
          <a:stretch>
            <a:fillRect/>
          </a:stretch>
        </p:blipFill>
        <p:spPr>
          <a:xfrm>
            <a:off x="1228650" y="1169550"/>
            <a:ext cx="8633101" cy="501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idx="12" type="sldNum"/>
          </p:nvPr>
        </p:nvSpPr>
        <p:spPr>
          <a:xfrm>
            <a:off x="5407818" y="6492879"/>
            <a:ext cx="13776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pic>
        <p:nvPicPr>
          <p:cNvPr id="314" name="Google Shape;314;p30"/>
          <p:cNvPicPr preferRelativeResize="0"/>
          <p:nvPr/>
        </p:nvPicPr>
        <p:blipFill>
          <a:blip r:embed="rId3">
            <a:alphaModFix/>
          </a:blip>
          <a:stretch>
            <a:fillRect/>
          </a:stretch>
        </p:blipFill>
        <p:spPr>
          <a:xfrm>
            <a:off x="4637075" y="76200"/>
            <a:ext cx="6000778" cy="6705600"/>
          </a:xfrm>
          <a:prstGeom prst="rect">
            <a:avLst/>
          </a:prstGeom>
          <a:noFill/>
          <a:ln>
            <a:noFill/>
          </a:ln>
        </p:spPr>
      </p:pic>
      <p:sp>
        <p:nvSpPr>
          <p:cNvPr id="315" name="Google Shape;315;p30"/>
          <p:cNvSpPr txBox="1"/>
          <p:nvPr/>
        </p:nvSpPr>
        <p:spPr>
          <a:xfrm>
            <a:off x="112625" y="262800"/>
            <a:ext cx="4017300" cy="1243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GB" sz="3200">
                <a:solidFill>
                  <a:schemeClr val="accent4"/>
                </a:solidFill>
              </a:rPr>
              <a:t>Customer Journey </a:t>
            </a:r>
            <a:endParaRPr sz="3200">
              <a:solidFill>
                <a:schemeClr val="accent4"/>
              </a:solidFill>
            </a:endParaRPr>
          </a:p>
          <a:p>
            <a:pPr indent="0" lvl="0" marL="457200" rtl="0" algn="l">
              <a:lnSpc>
                <a:spcPct val="115000"/>
              </a:lnSpc>
              <a:spcBef>
                <a:spcPts val="0"/>
              </a:spcBef>
              <a:spcAft>
                <a:spcPts val="0"/>
              </a:spcAft>
              <a:buNone/>
            </a:pPr>
            <a:r>
              <a:rPr lang="en-GB" sz="3200">
                <a:solidFill>
                  <a:schemeClr val="accent4"/>
                </a:solidFill>
              </a:rPr>
              <a:t>Marcom Funnel</a:t>
            </a:r>
            <a:endParaRPr sz="3200">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p:nvPr/>
        </p:nvSpPr>
        <p:spPr>
          <a:xfrm>
            <a:off x="1854606" y="1194300"/>
            <a:ext cx="9717000" cy="947700"/>
          </a:xfrm>
          <a:prstGeom prst="roundRect">
            <a:avLst>
              <a:gd fmla="val 16667" name="adj"/>
            </a:avLst>
          </a:prstGeom>
          <a:noFill/>
          <a:ln cap="flat" cmpd="sng" w="12700">
            <a:solidFill>
              <a:srgbClr val="006DBD"/>
            </a:solidFill>
            <a:prstDash val="solid"/>
            <a:miter lim="800000"/>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322" name="Google Shape;322;p31"/>
          <p:cNvSpPr/>
          <p:nvPr/>
        </p:nvSpPr>
        <p:spPr>
          <a:xfrm>
            <a:off x="1892544" y="203200"/>
            <a:ext cx="3126000" cy="787500"/>
          </a:xfrm>
          <a:prstGeom prst="homePlate">
            <a:avLst>
              <a:gd fmla="val 50000" name="adj"/>
            </a:avLst>
          </a:prstGeom>
          <a:solidFill>
            <a:srgbClr val="60F9CE"/>
          </a:solid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sz="1900">
              <a:solidFill>
                <a:srgbClr val="3F3F3F"/>
              </a:solidFill>
              <a:latin typeface="Calibri"/>
              <a:ea typeface="Calibri"/>
              <a:cs typeface="Calibri"/>
              <a:sym typeface="Calibri"/>
            </a:endParaRPr>
          </a:p>
        </p:txBody>
      </p:sp>
      <p:sp>
        <p:nvSpPr>
          <p:cNvPr id="323" name="Google Shape;323;p31"/>
          <p:cNvSpPr/>
          <p:nvPr/>
        </p:nvSpPr>
        <p:spPr>
          <a:xfrm>
            <a:off x="99946" y="1257996"/>
            <a:ext cx="1627500" cy="715200"/>
          </a:xfrm>
          <a:prstGeom prst="roundRect">
            <a:avLst>
              <a:gd fmla="val 16667" name="adj"/>
            </a:avLst>
          </a:prstGeom>
          <a:solidFill>
            <a:srgbClr val="006DBD"/>
          </a:solid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200">
                <a:solidFill>
                  <a:schemeClr val="lt1"/>
                </a:solidFill>
                <a:latin typeface="Inter"/>
                <a:ea typeface="Inter"/>
                <a:cs typeface="Inter"/>
                <a:sym typeface="Inter"/>
              </a:rPr>
              <a:t>Webinars &amp; Info Days</a:t>
            </a:r>
            <a:endParaRPr sz="1200">
              <a:latin typeface="Inter"/>
              <a:ea typeface="Inter"/>
              <a:cs typeface="Inter"/>
              <a:sym typeface="Inter"/>
            </a:endParaRPr>
          </a:p>
        </p:txBody>
      </p:sp>
      <p:sp>
        <p:nvSpPr>
          <p:cNvPr id="324" name="Google Shape;324;p31"/>
          <p:cNvSpPr txBox="1"/>
          <p:nvPr/>
        </p:nvSpPr>
        <p:spPr>
          <a:xfrm>
            <a:off x="1854606" y="203033"/>
            <a:ext cx="3049200" cy="692700"/>
          </a:xfrm>
          <a:prstGeom prst="rect">
            <a:avLst/>
          </a:prstGeom>
          <a:noFill/>
          <a:ln>
            <a:noFill/>
          </a:ln>
        </p:spPr>
        <p:txBody>
          <a:bodyPr anchorCtr="0" anchor="t" bIns="45700" lIns="91450" spcFirstLastPara="1" rIns="91450" wrap="square" tIns="45700">
            <a:spAutoFit/>
          </a:bodyPr>
          <a:lstStyle/>
          <a:p>
            <a:pPr indent="0" lvl="0" marL="0" marR="0" rtl="0" algn="ctr">
              <a:spcBef>
                <a:spcPts val="0"/>
              </a:spcBef>
              <a:spcAft>
                <a:spcPts val="0"/>
              </a:spcAft>
              <a:buNone/>
            </a:pPr>
            <a:r>
              <a:rPr b="1" lang="en-GB" sz="1300">
                <a:solidFill>
                  <a:srgbClr val="002060"/>
                </a:solidFill>
                <a:latin typeface="Inter"/>
                <a:ea typeface="Inter"/>
                <a:cs typeface="Inter"/>
                <a:sym typeface="Inter"/>
              </a:rPr>
              <a:t>Phase I</a:t>
            </a:r>
            <a:endParaRPr b="1" sz="1300">
              <a:solidFill>
                <a:srgbClr val="002060"/>
              </a:solidFill>
              <a:latin typeface="Inter"/>
              <a:ea typeface="Inter"/>
              <a:cs typeface="Inter"/>
              <a:sym typeface="Inter"/>
            </a:endParaRPr>
          </a:p>
          <a:p>
            <a:pPr indent="0" lvl="0" marL="0" marR="0" rtl="0" algn="ctr">
              <a:spcBef>
                <a:spcPts val="0"/>
              </a:spcBef>
              <a:spcAft>
                <a:spcPts val="0"/>
              </a:spcAft>
              <a:buNone/>
            </a:pPr>
            <a:r>
              <a:rPr lang="en-GB" sz="1300">
                <a:solidFill>
                  <a:srgbClr val="002060"/>
                </a:solidFill>
                <a:latin typeface="Inter"/>
                <a:ea typeface="Inter"/>
                <a:cs typeface="Inter"/>
                <a:sym typeface="Inter"/>
              </a:rPr>
              <a:t>Awareness, Engagement - Acquisition</a:t>
            </a:r>
            <a:endParaRPr b="1" sz="1300">
              <a:solidFill>
                <a:srgbClr val="002060"/>
              </a:solidFill>
              <a:latin typeface="Inter"/>
              <a:ea typeface="Inter"/>
              <a:cs typeface="Inter"/>
              <a:sym typeface="Inter"/>
            </a:endParaRPr>
          </a:p>
        </p:txBody>
      </p:sp>
      <p:sp>
        <p:nvSpPr>
          <p:cNvPr id="325" name="Google Shape;325;p31"/>
          <p:cNvSpPr/>
          <p:nvPr/>
        </p:nvSpPr>
        <p:spPr>
          <a:xfrm>
            <a:off x="2046964" y="1125817"/>
            <a:ext cx="2817300" cy="801300"/>
          </a:xfrm>
          <a:prstGeom prst="rect">
            <a:avLst/>
          </a:prstGeom>
          <a:no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Project launch and Vision awareness</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DIHs Activation</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Open Call Promotion</a:t>
            </a:r>
            <a:endParaRPr sz="1100">
              <a:solidFill>
                <a:schemeClr val="dk1"/>
              </a:solidFill>
              <a:highlight>
                <a:srgbClr val="FFFFFF"/>
              </a:highlight>
              <a:latin typeface="Inter"/>
              <a:ea typeface="Inter"/>
              <a:cs typeface="Inter"/>
              <a:sym typeface="Inter"/>
            </a:endParaRPr>
          </a:p>
        </p:txBody>
      </p:sp>
      <p:sp>
        <p:nvSpPr>
          <p:cNvPr id="326" name="Google Shape;326;p31"/>
          <p:cNvSpPr/>
          <p:nvPr/>
        </p:nvSpPr>
        <p:spPr>
          <a:xfrm>
            <a:off x="5110028" y="227543"/>
            <a:ext cx="2967300" cy="787500"/>
          </a:xfrm>
          <a:prstGeom prst="homePlate">
            <a:avLst>
              <a:gd fmla="val 50000" name="adj"/>
            </a:avLst>
          </a:prstGeom>
          <a:solidFill>
            <a:srgbClr val="59E6BF"/>
          </a:solid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sz="1900">
              <a:solidFill>
                <a:srgbClr val="3F3F3F"/>
              </a:solidFill>
              <a:latin typeface="Calibri"/>
              <a:ea typeface="Calibri"/>
              <a:cs typeface="Calibri"/>
              <a:sym typeface="Calibri"/>
            </a:endParaRPr>
          </a:p>
        </p:txBody>
      </p:sp>
      <p:sp>
        <p:nvSpPr>
          <p:cNvPr id="327" name="Google Shape;327;p31"/>
          <p:cNvSpPr txBox="1"/>
          <p:nvPr/>
        </p:nvSpPr>
        <p:spPr>
          <a:xfrm>
            <a:off x="5116628" y="266433"/>
            <a:ext cx="2817300" cy="722700"/>
          </a:xfrm>
          <a:prstGeom prst="rect">
            <a:avLst/>
          </a:prstGeom>
          <a:noFill/>
          <a:ln>
            <a:noFill/>
          </a:ln>
        </p:spPr>
        <p:txBody>
          <a:bodyPr anchorCtr="0" anchor="t" bIns="45700" lIns="91450" spcFirstLastPara="1" rIns="91450" wrap="square" tIns="45700">
            <a:spAutoFit/>
          </a:bodyPr>
          <a:lstStyle/>
          <a:p>
            <a:pPr indent="0" lvl="0" marL="0" marR="0" rtl="0" algn="ctr">
              <a:lnSpc>
                <a:spcPct val="100000"/>
              </a:lnSpc>
              <a:spcBef>
                <a:spcPts val="0"/>
              </a:spcBef>
              <a:spcAft>
                <a:spcPts val="0"/>
              </a:spcAft>
              <a:buNone/>
            </a:pPr>
            <a:r>
              <a:rPr b="1" lang="en-GB" sz="1300">
                <a:solidFill>
                  <a:srgbClr val="002060"/>
                </a:solidFill>
                <a:latin typeface="Inter"/>
                <a:ea typeface="Inter"/>
                <a:cs typeface="Inter"/>
                <a:sym typeface="Inter"/>
              </a:rPr>
              <a:t>Phase II </a:t>
            </a:r>
            <a:endParaRPr b="1" sz="1300">
              <a:solidFill>
                <a:srgbClr val="002060"/>
              </a:solidFill>
              <a:latin typeface="Inter"/>
              <a:ea typeface="Inter"/>
              <a:cs typeface="Inter"/>
              <a:sym typeface="Inter"/>
            </a:endParaRPr>
          </a:p>
          <a:p>
            <a:pPr indent="0" lvl="0" marL="0" rtl="0" algn="ctr">
              <a:lnSpc>
                <a:spcPct val="115000"/>
              </a:lnSpc>
              <a:spcBef>
                <a:spcPts val="0"/>
              </a:spcBef>
              <a:spcAft>
                <a:spcPts val="0"/>
              </a:spcAft>
              <a:buSzPts val="1500"/>
              <a:buNone/>
            </a:pPr>
            <a:r>
              <a:rPr lang="en-GB" sz="1300">
                <a:solidFill>
                  <a:srgbClr val="002060"/>
                </a:solidFill>
                <a:latin typeface="Inter"/>
                <a:ea typeface="Inter"/>
                <a:cs typeface="Inter"/>
                <a:sym typeface="Inter"/>
              </a:rPr>
              <a:t>Inform / Interact</a:t>
            </a:r>
            <a:endParaRPr sz="1300">
              <a:solidFill>
                <a:srgbClr val="002060"/>
              </a:solidFill>
              <a:latin typeface="Inter"/>
              <a:ea typeface="Inter"/>
              <a:cs typeface="Inter"/>
              <a:sym typeface="Inter"/>
            </a:endParaRPr>
          </a:p>
          <a:p>
            <a:pPr indent="0" lvl="0" marL="0" rtl="0" algn="ctr">
              <a:lnSpc>
                <a:spcPct val="115000"/>
              </a:lnSpc>
              <a:spcBef>
                <a:spcPts val="0"/>
              </a:spcBef>
              <a:spcAft>
                <a:spcPts val="0"/>
              </a:spcAft>
              <a:buSzPts val="1500"/>
              <a:buNone/>
            </a:pPr>
            <a:r>
              <a:rPr lang="en-GB" sz="1300">
                <a:solidFill>
                  <a:srgbClr val="002060"/>
                </a:solidFill>
                <a:latin typeface="Inter"/>
                <a:ea typeface="Inter"/>
                <a:cs typeface="Inter"/>
                <a:sym typeface="Inter"/>
              </a:rPr>
              <a:t>Activate Interest</a:t>
            </a:r>
            <a:endParaRPr sz="1300">
              <a:solidFill>
                <a:srgbClr val="002060"/>
              </a:solidFill>
              <a:latin typeface="Inter"/>
              <a:ea typeface="Inter"/>
              <a:cs typeface="Inter"/>
              <a:sym typeface="Inter"/>
            </a:endParaRPr>
          </a:p>
        </p:txBody>
      </p:sp>
      <p:sp>
        <p:nvSpPr>
          <p:cNvPr id="328" name="Google Shape;328;p31"/>
          <p:cNvSpPr/>
          <p:nvPr/>
        </p:nvSpPr>
        <p:spPr>
          <a:xfrm>
            <a:off x="8160154" y="227543"/>
            <a:ext cx="3320400" cy="787500"/>
          </a:xfrm>
          <a:prstGeom prst="homePlate">
            <a:avLst>
              <a:gd fmla="val 50000" name="adj"/>
            </a:avLst>
          </a:prstGeom>
          <a:solidFill>
            <a:srgbClr val="53D6B1"/>
          </a:solid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1" sz="1200">
              <a:solidFill>
                <a:srgbClr val="002060"/>
              </a:solidFill>
              <a:latin typeface="Inter"/>
              <a:ea typeface="Inter"/>
              <a:cs typeface="Inter"/>
              <a:sym typeface="Inter"/>
            </a:endParaRPr>
          </a:p>
        </p:txBody>
      </p:sp>
      <p:sp>
        <p:nvSpPr>
          <p:cNvPr id="329" name="Google Shape;329;p31"/>
          <p:cNvSpPr txBox="1"/>
          <p:nvPr/>
        </p:nvSpPr>
        <p:spPr>
          <a:xfrm>
            <a:off x="8216105" y="328276"/>
            <a:ext cx="2923200" cy="492600"/>
          </a:xfrm>
          <a:prstGeom prst="rect">
            <a:avLst/>
          </a:prstGeom>
          <a:noFill/>
          <a:ln>
            <a:noFill/>
          </a:ln>
        </p:spPr>
        <p:txBody>
          <a:bodyPr anchorCtr="0" anchor="t" bIns="45700" lIns="91450" spcFirstLastPara="1" rIns="91450" wrap="square" tIns="45700">
            <a:spAutoFit/>
          </a:bodyPr>
          <a:lstStyle/>
          <a:p>
            <a:pPr indent="0" lvl="0" marL="0" rtl="0" algn="ctr">
              <a:spcBef>
                <a:spcPts val="0"/>
              </a:spcBef>
              <a:spcAft>
                <a:spcPts val="0"/>
              </a:spcAft>
              <a:buSzPts val="1500"/>
              <a:buNone/>
            </a:pPr>
            <a:r>
              <a:rPr b="1" lang="en-GB" sz="1300">
                <a:solidFill>
                  <a:srgbClr val="002060"/>
                </a:solidFill>
                <a:latin typeface="Inter"/>
                <a:ea typeface="Inter"/>
                <a:cs typeface="Inter"/>
                <a:sym typeface="Inter"/>
              </a:rPr>
              <a:t>Phase III</a:t>
            </a:r>
            <a:endParaRPr b="1" sz="1300">
              <a:solidFill>
                <a:srgbClr val="002060"/>
              </a:solidFill>
              <a:latin typeface="Inter"/>
              <a:ea typeface="Inter"/>
              <a:cs typeface="Inter"/>
              <a:sym typeface="Inter"/>
            </a:endParaRPr>
          </a:p>
          <a:p>
            <a:pPr indent="0" lvl="0" marL="0" rtl="0" algn="ctr">
              <a:spcBef>
                <a:spcPts val="0"/>
              </a:spcBef>
              <a:spcAft>
                <a:spcPts val="0"/>
              </a:spcAft>
              <a:buClr>
                <a:schemeClr val="dk1"/>
              </a:buClr>
              <a:buSzPts val="1500"/>
              <a:buFont typeface="Arial"/>
              <a:buNone/>
            </a:pPr>
            <a:r>
              <a:rPr lang="en-GB" sz="1300">
                <a:solidFill>
                  <a:srgbClr val="002060"/>
                </a:solidFill>
                <a:latin typeface="Inter"/>
                <a:ea typeface="Inter"/>
                <a:cs typeface="Inter"/>
                <a:sym typeface="Inter"/>
              </a:rPr>
              <a:t>Promote Commercial Exploitation</a:t>
            </a:r>
            <a:endParaRPr sz="1300">
              <a:solidFill>
                <a:srgbClr val="002060"/>
              </a:solidFill>
              <a:latin typeface="Inter"/>
              <a:ea typeface="Inter"/>
              <a:cs typeface="Inter"/>
              <a:sym typeface="Inter"/>
            </a:endParaRPr>
          </a:p>
        </p:txBody>
      </p:sp>
      <p:sp>
        <p:nvSpPr>
          <p:cNvPr id="330" name="Google Shape;330;p31"/>
          <p:cNvSpPr/>
          <p:nvPr/>
        </p:nvSpPr>
        <p:spPr>
          <a:xfrm>
            <a:off x="99946" y="2210395"/>
            <a:ext cx="1627500" cy="708000"/>
          </a:xfrm>
          <a:prstGeom prst="roundRect">
            <a:avLst>
              <a:gd fmla="val 16667" name="adj"/>
            </a:avLst>
          </a:prstGeom>
          <a:solidFill>
            <a:srgbClr val="006DBD"/>
          </a:solid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200">
                <a:solidFill>
                  <a:schemeClr val="lt1"/>
                </a:solidFill>
                <a:latin typeface="Inter"/>
                <a:ea typeface="Inter"/>
                <a:cs typeface="Inter"/>
                <a:sym typeface="Inter"/>
              </a:rPr>
              <a:t>Conferences &amp; Workshops</a:t>
            </a:r>
            <a:endParaRPr sz="1200">
              <a:latin typeface="Inter"/>
              <a:ea typeface="Inter"/>
              <a:cs typeface="Inter"/>
              <a:sym typeface="Inter"/>
            </a:endParaRPr>
          </a:p>
        </p:txBody>
      </p:sp>
      <p:sp>
        <p:nvSpPr>
          <p:cNvPr id="331" name="Google Shape;331;p31"/>
          <p:cNvSpPr/>
          <p:nvPr/>
        </p:nvSpPr>
        <p:spPr>
          <a:xfrm>
            <a:off x="99933" y="4001889"/>
            <a:ext cx="1627500" cy="497700"/>
          </a:xfrm>
          <a:prstGeom prst="roundRect">
            <a:avLst>
              <a:gd fmla="val 16667" name="adj"/>
            </a:avLst>
          </a:prstGeom>
          <a:solidFill>
            <a:srgbClr val="006DBD"/>
          </a:solid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200">
                <a:solidFill>
                  <a:schemeClr val="lt1"/>
                </a:solidFill>
                <a:latin typeface="Inter"/>
                <a:ea typeface="Inter"/>
                <a:cs typeface="Inter"/>
                <a:sym typeface="Inter"/>
              </a:rPr>
              <a:t>Publications</a:t>
            </a:r>
            <a:endParaRPr sz="1200">
              <a:latin typeface="Inter"/>
              <a:ea typeface="Inter"/>
              <a:cs typeface="Inter"/>
              <a:sym typeface="Inter"/>
            </a:endParaRPr>
          </a:p>
        </p:txBody>
      </p:sp>
      <p:sp>
        <p:nvSpPr>
          <p:cNvPr id="332" name="Google Shape;332;p31"/>
          <p:cNvSpPr/>
          <p:nvPr/>
        </p:nvSpPr>
        <p:spPr>
          <a:xfrm>
            <a:off x="112564" y="4870468"/>
            <a:ext cx="1627500" cy="738900"/>
          </a:xfrm>
          <a:prstGeom prst="roundRect">
            <a:avLst>
              <a:gd fmla="val 16667" name="adj"/>
            </a:avLst>
          </a:prstGeom>
          <a:solidFill>
            <a:srgbClr val="006DBD"/>
          </a:solid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200">
                <a:solidFill>
                  <a:schemeClr val="lt1"/>
                </a:solidFill>
                <a:latin typeface="Inter"/>
                <a:ea typeface="Inter"/>
                <a:cs typeface="Inter"/>
                <a:sym typeface="Inter"/>
              </a:rPr>
              <a:t>Community Building</a:t>
            </a:r>
            <a:endParaRPr sz="1200">
              <a:latin typeface="Inter"/>
              <a:ea typeface="Inter"/>
              <a:cs typeface="Inter"/>
              <a:sym typeface="Inter"/>
            </a:endParaRPr>
          </a:p>
        </p:txBody>
      </p:sp>
      <p:sp>
        <p:nvSpPr>
          <p:cNvPr id="333" name="Google Shape;333;p31"/>
          <p:cNvSpPr/>
          <p:nvPr/>
        </p:nvSpPr>
        <p:spPr>
          <a:xfrm>
            <a:off x="99933" y="5980326"/>
            <a:ext cx="1627500" cy="588000"/>
          </a:xfrm>
          <a:prstGeom prst="roundRect">
            <a:avLst>
              <a:gd fmla="val 16667" name="adj"/>
            </a:avLst>
          </a:prstGeom>
          <a:solidFill>
            <a:srgbClr val="006DBD"/>
          </a:solid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200">
                <a:solidFill>
                  <a:schemeClr val="lt1"/>
                </a:solidFill>
                <a:latin typeface="Inter"/>
                <a:ea typeface="Inter"/>
                <a:cs typeface="Inter"/>
                <a:sym typeface="Inter"/>
              </a:rPr>
              <a:t>Engagement with Stakeholders</a:t>
            </a:r>
            <a:endParaRPr sz="1200">
              <a:latin typeface="Inter"/>
              <a:ea typeface="Inter"/>
              <a:cs typeface="Inter"/>
              <a:sym typeface="Inter"/>
            </a:endParaRPr>
          </a:p>
        </p:txBody>
      </p:sp>
      <p:sp>
        <p:nvSpPr>
          <p:cNvPr id="334" name="Google Shape;334;p31"/>
          <p:cNvSpPr txBox="1"/>
          <p:nvPr/>
        </p:nvSpPr>
        <p:spPr>
          <a:xfrm>
            <a:off x="221546" y="575160"/>
            <a:ext cx="1518300" cy="554100"/>
          </a:xfrm>
          <a:prstGeom prst="rect">
            <a:avLst/>
          </a:prstGeom>
          <a:noFill/>
          <a:ln>
            <a:noFill/>
          </a:ln>
        </p:spPr>
        <p:txBody>
          <a:bodyPr anchorCtr="0" anchor="t" bIns="45700" lIns="91450" spcFirstLastPara="1" rIns="91450" wrap="square" tIns="45700">
            <a:spAutoFit/>
          </a:bodyPr>
          <a:lstStyle/>
          <a:p>
            <a:pPr indent="0" lvl="0" marL="0" marR="0" rtl="0" algn="ctr">
              <a:spcBef>
                <a:spcPts val="0"/>
              </a:spcBef>
              <a:spcAft>
                <a:spcPts val="0"/>
              </a:spcAft>
              <a:buNone/>
            </a:pPr>
            <a:r>
              <a:rPr b="1" lang="en-GB" sz="1500">
                <a:solidFill>
                  <a:srgbClr val="002060"/>
                </a:solidFill>
                <a:latin typeface="Inter"/>
                <a:ea typeface="Inter"/>
                <a:cs typeface="Inter"/>
                <a:sym typeface="Inter"/>
              </a:rPr>
              <a:t>Dissemination Activities</a:t>
            </a:r>
            <a:endParaRPr sz="1500">
              <a:latin typeface="Inter"/>
              <a:ea typeface="Inter"/>
              <a:cs typeface="Inter"/>
              <a:sym typeface="Inter"/>
            </a:endParaRPr>
          </a:p>
        </p:txBody>
      </p:sp>
      <p:sp>
        <p:nvSpPr>
          <p:cNvPr id="335" name="Google Shape;335;p31"/>
          <p:cNvSpPr/>
          <p:nvPr/>
        </p:nvSpPr>
        <p:spPr>
          <a:xfrm>
            <a:off x="1854606" y="3186700"/>
            <a:ext cx="9717000" cy="646500"/>
          </a:xfrm>
          <a:prstGeom prst="roundRect">
            <a:avLst>
              <a:gd fmla="val 16667" name="adj"/>
            </a:avLst>
          </a:prstGeom>
          <a:noFill/>
          <a:ln cap="flat" cmpd="sng" w="12700">
            <a:solidFill>
              <a:srgbClr val="006DBD"/>
            </a:solidFill>
            <a:prstDash val="solid"/>
            <a:miter lim="800000"/>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sz="1900">
              <a:solidFill>
                <a:schemeClr val="dk1"/>
              </a:solidFill>
              <a:latin typeface="Calibri"/>
              <a:ea typeface="Calibri"/>
              <a:cs typeface="Calibri"/>
              <a:sym typeface="Calibri"/>
            </a:endParaRPr>
          </a:p>
        </p:txBody>
      </p:sp>
      <p:sp>
        <p:nvSpPr>
          <p:cNvPr id="336" name="Google Shape;336;p31"/>
          <p:cNvSpPr/>
          <p:nvPr/>
        </p:nvSpPr>
        <p:spPr>
          <a:xfrm>
            <a:off x="1854606" y="2183367"/>
            <a:ext cx="9717000" cy="867600"/>
          </a:xfrm>
          <a:prstGeom prst="roundRect">
            <a:avLst>
              <a:gd fmla="val 16667" name="adj"/>
            </a:avLst>
          </a:prstGeom>
          <a:noFill/>
          <a:ln cap="flat" cmpd="sng" w="12700">
            <a:solidFill>
              <a:srgbClr val="006DBD"/>
            </a:solidFill>
            <a:prstDash val="solid"/>
            <a:miter lim="800000"/>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rPr b="1" lang="en-GB" sz="1900">
                <a:solidFill>
                  <a:schemeClr val="lt1"/>
                </a:solidFill>
                <a:latin typeface="Calibri"/>
                <a:ea typeface="Calibri"/>
                <a:cs typeface="Calibri"/>
                <a:sym typeface="Calibri"/>
              </a:rPr>
              <a:t>https://drive.google.com/file/d/1SoXDPnC5eZLU0IYWoriXkTrqT5fl74mb/view?usp=sharing</a:t>
            </a:r>
            <a:endParaRPr b="1" sz="1900">
              <a:solidFill>
                <a:schemeClr val="lt1"/>
              </a:solidFill>
              <a:latin typeface="Calibri"/>
              <a:ea typeface="Calibri"/>
              <a:cs typeface="Calibri"/>
              <a:sym typeface="Calibri"/>
            </a:endParaRPr>
          </a:p>
        </p:txBody>
      </p:sp>
      <p:sp>
        <p:nvSpPr>
          <p:cNvPr id="337" name="Google Shape;337;p31"/>
          <p:cNvSpPr/>
          <p:nvPr/>
        </p:nvSpPr>
        <p:spPr>
          <a:xfrm>
            <a:off x="1854606" y="4811900"/>
            <a:ext cx="9717000" cy="947700"/>
          </a:xfrm>
          <a:prstGeom prst="roundRect">
            <a:avLst>
              <a:gd fmla="val 16667" name="adj"/>
            </a:avLst>
          </a:prstGeom>
          <a:noFill/>
          <a:ln cap="flat" cmpd="sng" w="12700">
            <a:solidFill>
              <a:srgbClr val="006DBD"/>
            </a:solidFill>
            <a:prstDash val="solid"/>
            <a:miter lim="800000"/>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338" name="Google Shape;338;p31"/>
          <p:cNvSpPr/>
          <p:nvPr/>
        </p:nvSpPr>
        <p:spPr>
          <a:xfrm>
            <a:off x="1854606" y="5900733"/>
            <a:ext cx="9717000" cy="801300"/>
          </a:xfrm>
          <a:prstGeom prst="roundRect">
            <a:avLst>
              <a:gd fmla="val 16667" name="adj"/>
            </a:avLst>
          </a:prstGeom>
          <a:noFill/>
          <a:ln cap="flat" cmpd="sng" w="12700">
            <a:solidFill>
              <a:srgbClr val="006DBD"/>
            </a:solidFill>
            <a:prstDash val="solid"/>
            <a:miter lim="800000"/>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339" name="Google Shape;339;p31"/>
          <p:cNvSpPr/>
          <p:nvPr/>
        </p:nvSpPr>
        <p:spPr>
          <a:xfrm>
            <a:off x="112601" y="3253173"/>
            <a:ext cx="1627500" cy="497700"/>
          </a:xfrm>
          <a:prstGeom prst="roundRect">
            <a:avLst>
              <a:gd fmla="val 16667" name="adj"/>
            </a:avLst>
          </a:prstGeom>
          <a:solidFill>
            <a:srgbClr val="006DBD"/>
          </a:solid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200">
                <a:solidFill>
                  <a:schemeClr val="lt1"/>
                </a:solidFill>
                <a:latin typeface="Inter"/>
                <a:ea typeface="Inter"/>
                <a:cs typeface="Inter"/>
                <a:sym typeface="Inter"/>
              </a:rPr>
              <a:t>Demo &amp; Showcase Bootcamps</a:t>
            </a:r>
            <a:endParaRPr sz="1200">
              <a:latin typeface="Inter"/>
              <a:ea typeface="Inter"/>
              <a:cs typeface="Inter"/>
              <a:sym typeface="Inter"/>
            </a:endParaRPr>
          </a:p>
        </p:txBody>
      </p:sp>
      <p:pic>
        <p:nvPicPr>
          <p:cNvPr id="340" name="Google Shape;340;p31"/>
          <p:cNvPicPr preferRelativeResize="0"/>
          <p:nvPr/>
        </p:nvPicPr>
        <p:blipFill>
          <a:blip r:embed="rId3">
            <a:alphaModFix/>
          </a:blip>
          <a:stretch>
            <a:fillRect/>
          </a:stretch>
        </p:blipFill>
        <p:spPr>
          <a:xfrm>
            <a:off x="283227" y="144267"/>
            <a:ext cx="1364977" cy="430900"/>
          </a:xfrm>
          <a:prstGeom prst="rect">
            <a:avLst/>
          </a:prstGeom>
          <a:noFill/>
          <a:ln>
            <a:noFill/>
          </a:ln>
        </p:spPr>
      </p:pic>
      <p:cxnSp>
        <p:nvCxnSpPr>
          <p:cNvPr id="341" name="Google Shape;341;p31"/>
          <p:cNvCxnSpPr/>
          <p:nvPr/>
        </p:nvCxnSpPr>
        <p:spPr>
          <a:xfrm>
            <a:off x="8127210" y="1290776"/>
            <a:ext cx="0" cy="432000"/>
          </a:xfrm>
          <a:prstGeom prst="straightConnector1">
            <a:avLst/>
          </a:prstGeom>
          <a:noFill/>
          <a:ln cap="flat" cmpd="sng" w="25400">
            <a:solidFill>
              <a:srgbClr val="002060"/>
            </a:solidFill>
            <a:prstDash val="solid"/>
            <a:miter lim="800000"/>
            <a:headEnd len="sm" w="sm" type="none"/>
            <a:tailEnd len="sm" w="sm" type="none"/>
          </a:ln>
        </p:spPr>
      </p:cxnSp>
      <p:sp>
        <p:nvSpPr>
          <p:cNvPr id="342" name="Google Shape;342;p31"/>
          <p:cNvSpPr/>
          <p:nvPr/>
        </p:nvSpPr>
        <p:spPr>
          <a:xfrm>
            <a:off x="1854606" y="3968833"/>
            <a:ext cx="9717000" cy="715200"/>
          </a:xfrm>
          <a:prstGeom prst="roundRect">
            <a:avLst>
              <a:gd fmla="val 16667" name="adj"/>
            </a:avLst>
          </a:prstGeom>
          <a:noFill/>
          <a:ln cap="flat" cmpd="sng" w="12700">
            <a:solidFill>
              <a:srgbClr val="006DBD"/>
            </a:solidFill>
            <a:prstDash val="solid"/>
            <a:miter lim="800000"/>
            <a:headEnd len="sm" w="sm" type="none"/>
            <a:tailEnd len="sm" w="sm" type="none"/>
          </a:ln>
        </p:spPr>
        <p:txBody>
          <a:bodyPr anchorCtr="0" anchor="ctr" bIns="45700" lIns="91450" spcFirstLastPara="1" rIns="91450" wrap="square" tIns="45700">
            <a:noAutofit/>
          </a:bodyPr>
          <a:lstStyle/>
          <a:p>
            <a:pPr indent="0" lvl="0" marL="0" rtl="0" algn="ctr">
              <a:lnSpc>
                <a:spcPct val="115000"/>
              </a:lnSpc>
              <a:spcBef>
                <a:spcPts val="0"/>
              </a:spcBef>
              <a:spcAft>
                <a:spcPts val="0"/>
              </a:spcAft>
              <a:buSzPts val="1500"/>
              <a:buNone/>
            </a:pPr>
            <a:r>
              <a:t/>
            </a:r>
            <a:endParaRPr sz="1100">
              <a:solidFill>
                <a:schemeClr val="dk1"/>
              </a:solidFill>
              <a:latin typeface="Inter"/>
              <a:ea typeface="Inter"/>
              <a:cs typeface="Inter"/>
              <a:sym typeface="Inter"/>
            </a:endParaRPr>
          </a:p>
        </p:txBody>
      </p:sp>
      <p:sp>
        <p:nvSpPr>
          <p:cNvPr id="343" name="Google Shape;343;p31"/>
          <p:cNvSpPr/>
          <p:nvPr/>
        </p:nvSpPr>
        <p:spPr>
          <a:xfrm>
            <a:off x="5087090" y="1125817"/>
            <a:ext cx="2817300" cy="801300"/>
          </a:xfrm>
          <a:prstGeom prst="rect">
            <a:avLst/>
          </a:prstGeom>
          <a:no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Train the Trainers</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Ambassador Programme</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Scouting</a:t>
            </a:r>
            <a:endParaRPr sz="1100">
              <a:solidFill>
                <a:schemeClr val="dk1"/>
              </a:solidFill>
              <a:highlight>
                <a:srgbClr val="FFFFFF"/>
              </a:highlight>
              <a:latin typeface="Inter"/>
              <a:ea typeface="Inter"/>
              <a:cs typeface="Inter"/>
              <a:sym typeface="Inter"/>
            </a:endParaRPr>
          </a:p>
        </p:txBody>
      </p:sp>
      <p:sp>
        <p:nvSpPr>
          <p:cNvPr id="344" name="Google Shape;344;p31"/>
          <p:cNvSpPr/>
          <p:nvPr/>
        </p:nvSpPr>
        <p:spPr>
          <a:xfrm>
            <a:off x="8269101" y="1125833"/>
            <a:ext cx="2817300" cy="801300"/>
          </a:xfrm>
          <a:prstGeom prst="rect">
            <a:avLst/>
          </a:prstGeom>
          <a:no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Mentoring</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Technology and Knowledge transfer</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Standardization Activities</a:t>
            </a:r>
            <a:endParaRPr sz="1100">
              <a:solidFill>
                <a:schemeClr val="dk1"/>
              </a:solidFill>
              <a:highlight>
                <a:srgbClr val="FFFFFF"/>
              </a:highlight>
              <a:latin typeface="Inter"/>
              <a:ea typeface="Inter"/>
              <a:cs typeface="Inter"/>
              <a:sym typeface="Inter"/>
            </a:endParaRPr>
          </a:p>
        </p:txBody>
      </p:sp>
      <p:cxnSp>
        <p:nvCxnSpPr>
          <p:cNvPr id="345" name="Google Shape;345;p31"/>
          <p:cNvCxnSpPr/>
          <p:nvPr/>
        </p:nvCxnSpPr>
        <p:spPr>
          <a:xfrm>
            <a:off x="5087084" y="1290776"/>
            <a:ext cx="0" cy="432000"/>
          </a:xfrm>
          <a:prstGeom prst="straightConnector1">
            <a:avLst/>
          </a:prstGeom>
          <a:noFill/>
          <a:ln cap="flat" cmpd="sng" w="25400">
            <a:solidFill>
              <a:srgbClr val="002060"/>
            </a:solidFill>
            <a:prstDash val="solid"/>
            <a:miter lim="800000"/>
            <a:headEnd len="sm" w="sm" type="none"/>
            <a:tailEnd len="sm" w="sm" type="none"/>
          </a:ln>
        </p:spPr>
      </p:cxnSp>
      <p:sp>
        <p:nvSpPr>
          <p:cNvPr id="346" name="Google Shape;346;p31"/>
          <p:cNvSpPr/>
          <p:nvPr/>
        </p:nvSpPr>
        <p:spPr>
          <a:xfrm>
            <a:off x="2046964" y="2141817"/>
            <a:ext cx="2817300" cy="801300"/>
          </a:xfrm>
          <a:prstGeom prst="rect">
            <a:avLst/>
          </a:prstGeom>
          <a:no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Open Call Promotion - Info Corners</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Speaker Presentations - Positioning</a:t>
            </a:r>
            <a:endParaRPr sz="1100">
              <a:solidFill>
                <a:schemeClr val="dk1"/>
              </a:solidFill>
              <a:highlight>
                <a:srgbClr val="FFFFFF"/>
              </a:highlight>
              <a:latin typeface="Inter"/>
              <a:ea typeface="Inter"/>
              <a:cs typeface="Inter"/>
              <a:sym typeface="Inter"/>
            </a:endParaRPr>
          </a:p>
        </p:txBody>
      </p:sp>
      <p:sp>
        <p:nvSpPr>
          <p:cNvPr id="347" name="Google Shape;347;p31"/>
          <p:cNvSpPr/>
          <p:nvPr/>
        </p:nvSpPr>
        <p:spPr>
          <a:xfrm>
            <a:off x="5087090" y="2141833"/>
            <a:ext cx="2967300" cy="801300"/>
          </a:xfrm>
          <a:prstGeom prst="rect">
            <a:avLst/>
          </a:prstGeom>
          <a:no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Vertical and local approach - Industrial focus</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Synergy Group</a:t>
            </a:r>
            <a:endParaRPr sz="1100">
              <a:solidFill>
                <a:schemeClr val="dk1"/>
              </a:solidFill>
              <a:highlight>
                <a:srgbClr val="FFFFFF"/>
              </a:highlight>
              <a:latin typeface="Inter"/>
              <a:ea typeface="Inter"/>
              <a:cs typeface="Inter"/>
              <a:sym typeface="Inter"/>
            </a:endParaRPr>
          </a:p>
        </p:txBody>
      </p:sp>
      <p:sp>
        <p:nvSpPr>
          <p:cNvPr id="348" name="Google Shape;348;p31"/>
          <p:cNvSpPr/>
          <p:nvPr/>
        </p:nvSpPr>
        <p:spPr>
          <a:xfrm>
            <a:off x="8269101" y="2141833"/>
            <a:ext cx="2817300" cy="801300"/>
          </a:xfrm>
          <a:prstGeom prst="rect">
            <a:avLst/>
          </a:prstGeom>
          <a:no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Success Stories</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BUEs Portfolio</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Business &amp; Market Outreach</a:t>
            </a:r>
            <a:endParaRPr sz="1100">
              <a:solidFill>
                <a:schemeClr val="dk1"/>
              </a:solidFill>
              <a:highlight>
                <a:srgbClr val="FFFFFF"/>
              </a:highlight>
              <a:latin typeface="Inter"/>
              <a:ea typeface="Inter"/>
              <a:cs typeface="Inter"/>
              <a:sym typeface="Inter"/>
            </a:endParaRPr>
          </a:p>
        </p:txBody>
      </p:sp>
      <p:cxnSp>
        <p:nvCxnSpPr>
          <p:cNvPr id="349" name="Google Shape;349;p31"/>
          <p:cNvCxnSpPr/>
          <p:nvPr/>
        </p:nvCxnSpPr>
        <p:spPr>
          <a:xfrm>
            <a:off x="8127210" y="2306776"/>
            <a:ext cx="0" cy="432000"/>
          </a:xfrm>
          <a:prstGeom prst="straightConnector1">
            <a:avLst/>
          </a:prstGeom>
          <a:noFill/>
          <a:ln cap="flat" cmpd="sng" w="25400">
            <a:solidFill>
              <a:srgbClr val="002060"/>
            </a:solidFill>
            <a:prstDash val="solid"/>
            <a:miter lim="800000"/>
            <a:headEnd len="sm" w="sm" type="none"/>
            <a:tailEnd len="sm" w="sm" type="none"/>
          </a:ln>
        </p:spPr>
      </p:cxnSp>
      <p:cxnSp>
        <p:nvCxnSpPr>
          <p:cNvPr id="350" name="Google Shape;350;p31"/>
          <p:cNvCxnSpPr/>
          <p:nvPr/>
        </p:nvCxnSpPr>
        <p:spPr>
          <a:xfrm>
            <a:off x="5087084" y="2306776"/>
            <a:ext cx="0" cy="432000"/>
          </a:xfrm>
          <a:prstGeom prst="straightConnector1">
            <a:avLst/>
          </a:prstGeom>
          <a:noFill/>
          <a:ln cap="flat" cmpd="sng" w="25400">
            <a:solidFill>
              <a:srgbClr val="002060"/>
            </a:solidFill>
            <a:prstDash val="solid"/>
            <a:miter lim="800000"/>
            <a:headEnd len="sm" w="sm" type="none"/>
            <a:tailEnd len="sm" w="sm" type="none"/>
          </a:ln>
        </p:spPr>
      </p:cxnSp>
      <p:sp>
        <p:nvSpPr>
          <p:cNvPr id="351" name="Google Shape;351;p31"/>
          <p:cNvSpPr/>
          <p:nvPr/>
        </p:nvSpPr>
        <p:spPr>
          <a:xfrm>
            <a:off x="5487242" y="3215900"/>
            <a:ext cx="5922900" cy="588000"/>
          </a:xfrm>
          <a:prstGeom prst="rect">
            <a:avLst/>
          </a:prstGeom>
          <a:no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100">
                <a:solidFill>
                  <a:schemeClr val="dk1"/>
                </a:solidFill>
                <a:highlight>
                  <a:schemeClr val="lt1"/>
                </a:highlight>
                <a:latin typeface="Inter"/>
                <a:ea typeface="Inter"/>
                <a:cs typeface="Inter"/>
                <a:sym typeface="Inter"/>
              </a:rPr>
              <a:t>Industrial focus and Investment</a:t>
            </a:r>
            <a:r>
              <a:rPr lang="en-GB" sz="1100">
                <a:solidFill>
                  <a:schemeClr val="dk1"/>
                </a:solidFill>
                <a:highlight>
                  <a:srgbClr val="FFFFFF"/>
                </a:highlight>
                <a:latin typeface="Inter"/>
                <a:ea typeface="Inter"/>
                <a:cs typeface="Inter"/>
                <a:sym typeface="Inter"/>
              </a:rPr>
              <a:t> - Demo exhibition - Fundraising Bootcamp</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Cross-Value Chain Bootcamp - Community best practices</a:t>
            </a:r>
            <a:endParaRPr sz="1100">
              <a:solidFill>
                <a:schemeClr val="dk1"/>
              </a:solidFill>
              <a:highlight>
                <a:srgbClr val="FFFFFF"/>
              </a:highlight>
              <a:latin typeface="Inter"/>
              <a:ea typeface="Inter"/>
              <a:cs typeface="Inter"/>
              <a:sym typeface="Inter"/>
            </a:endParaRPr>
          </a:p>
        </p:txBody>
      </p:sp>
      <p:sp>
        <p:nvSpPr>
          <p:cNvPr id="352" name="Google Shape;352;p31"/>
          <p:cNvSpPr/>
          <p:nvPr/>
        </p:nvSpPr>
        <p:spPr>
          <a:xfrm>
            <a:off x="1995124" y="4853733"/>
            <a:ext cx="9625500" cy="947700"/>
          </a:xfrm>
          <a:prstGeom prst="rect">
            <a:avLst/>
          </a:prstGeom>
          <a:noFill/>
          <a:ln>
            <a:noFill/>
          </a:ln>
        </p:spPr>
        <p:txBody>
          <a:bodyPr anchorCtr="0" anchor="ctr" bIns="45700" lIns="91450" spcFirstLastPara="1" rIns="91450" wrap="square" tIns="45700">
            <a:noAutofit/>
          </a:bodyPr>
          <a:lstStyle/>
          <a:p>
            <a:pPr indent="0" lvl="0" marL="0" rtl="0" algn="ctr">
              <a:lnSpc>
                <a:spcPct val="115000"/>
              </a:lnSpc>
              <a:spcBef>
                <a:spcPts val="0"/>
              </a:spcBef>
              <a:spcAft>
                <a:spcPts val="0"/>
              </a:spcAft>
              <a:buClr>
                <a:schemeClr val="dk1"/>
              </a:buClr>
              <a:buSzPts val="1500"/>
              <a:buFont typeface="Arial"/>
              <a:buNone/>
            </a:pPr>
            <a:r>
              <a:rPr lang="en-GB" sz="1100">
                <a:solidFill>
                  <a:schemeClr val="dk1"/>
                </a:solidFill>
                <a:latin typeface="Inter"/>
                <a:ea typeface="Inter"/>
                <a:cs typeface="Inter"/>
                <a:sym typeface="Inter"/>
              </a:rPr>
              <a:t>i4Trust Spaces - Community Entry Points and Social Media Channels</a:t>
            </a:r>
            <a:endParaRPr sz="1100">
              <a:solidFill>
                <a:schemeClr val="dk1"/>
              </a:solidFill>
              <a:latin typeface="Inter"/>
              <a:ea typeface="Inter"/>
              <a:cs typeface="Inter"/>
              <a:sym typeface="Inter"/>
            </a:endParaRPr>
          </a:p>
          <a:p>
            <a:pPr indent="0" lvl="0" marL="0" rtl="0" algn="ctr">
              <a:lnSpc>
                <a:spcPct val="115000"/>
              </a:lnSpc>
              <a:spcBef>
                <a:spcPts val="0"/>
              </a:spcBef>
              <a:spcAft>
                <a:spcPts val="0"/>
              </a:spcAft>
              <a:buSzPts val="1500"/>
              <a:buNone/>
            </a:pPr>
            <a:r>
              <a:rPr lang="en-GB" sz="1100">
                <a:solidFill>
                  <a:schemeClr val="dk1"/>
                </a:solidFill>
                <a:latin typeface="Inter"/>
                <a:ea typeface="Inter"/>
                <a:cs typeface="Inter"/>
                <a:sym typeface="Inter"/>
              </a:rPr>
              <a:t>Content Curation – Webinars, Use Case Stories, SW Releases, Position Papers, Influencer outreach </a:t>
            </a:r>
            <a:endParaRPr sz="1100">
              <a:solidFill>
                <a:schemeClr val="dk1"/>
              </a:solidFill>
              <a:latin typeface="Inter"/>
              <a:ea typeface="Inter"/>
              <a:cs typeface="Inter"/>
              <a:sym typeface="Inter"/>
            </a:endParaRPr>
          </a:p>
          <a:p>
            <a:pPr indent="0" lvl="0" marL="0" rtl="0" algn="ctr">
              <a:lnSpc>
                <a:spcPct val="115000"/>
              </a:lnSpc>
              <a:spcBef>
                <a:spcPts val="0"/>
              </a:spcBef>
              <a:spcAft>
                <a:spcPts val="0"/>
              </a:spcAft>
              <a:buSzPts val="1500"/>
              <a:buNone/>
            </a:pPr>
            <a:r>
              <a:rPr lang="en-GB" sz="1100">
                <a:solidFill>
                  <a:schemeClr val="dk1"/>
                </a:solidFill>
                <a:latin typeface="Inter"/>
                <a:ea typeface="Inter"/>
                <a:cs typeface="Inter"/>
                <a:sym typeface="Inter"/>
              </a:rPr>
              <a:t>Targets: SMEs, DIHs, Data Marketplace providers, Platform Providers (Software Platform Providers and Cloud Providers), Data Sharing Experts, Policy Makers.</a:t>
            </a:r>
            <a:endParaRPr sz="1100">
              <a:solidFill>
                <a:schemeClr val="dk1"/>
              </a:solidFill>
              <a:latin typeface="Inter"/>
              <a:ea typeface="Inter"/>
              <a:cs typeface="Inter"/>
              <a:sym typeface="Inter"/>
            </a:endParaRPr>
          </a:p>
        </p:txBody>
      </p:sp>
      <p:sp>
        <p:nvSpPr>
          <p:cNvPr id="353" name="Google Shape;353;p31"/>
          <p:cNvSpPr txBox="1"/>
          <p:nvPr/>
        </p:nvSpPr>
        <p:spPr>
          <a:xfrm>
            <a:off x="2778126" y="1774083"/>
            <a:ext cx="7710300" cy="4155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GB" sz="1100">
                <a:solidFill>
                  <a:schemeClr val="dk1"/>
                </a:solidFill>
                <a:latin typeface="Inter"/>
                <a:ea typeface="Inter"/>
                <a:cs typeface="Inter"/>
                <a:sym typeface="Inter"/>
              </a:rPr>
              <a:t>Objectives: 10 Info Days Open Call + 6 </a:t>
            </a:r>
            <a:r>
              <a:rPr lang="en-GB" sz="1100">
                <a:solidFill>
                  <a:schemeClr val="dk1"/>
                </a:solidFill>
                <a:highlight>
                  <a:srgbClr val="FFFFFF"/>
                </a:highlight>
                <a:latin typeface="Inter"/>
                <a:ea typeface="Inter"/>
                <a:cs typeface="Inter"/>
                <a:sym typeface="Inter"/>
              </a:rPr>
              <a:t>DIH Activation - 4 Train the Trainers - 2 web based Open Calls</a:t>
            </a:r>
            <a:endParaRPr sz="1100">
              <a:solidFill>
                <a:schemeClr val="dk1"/>
              </a:solidFill>
              <a:latin typeface="Inter"/>
              <a:ea typeface="Inter"/>
              <a:cs typeface="Inter"/>
              <a:sym typeface="Inter"/>
            </a:endParaRPr>
          </a:p>
        </p:txBody>
      </p:sp>
      <p:sp>
        <p:nvSpPr>
          <p:cNvPr id="354" name="Google Shape;354;p31"/>
          <p:cNvSpPr txBox="1"/>
          <p:nvPr/>
        </p:nvSpPr>
        <p:spPr>
          <a:xfrm>
            <a:off x="3302093" y="2721600"/>
            <a:ext cx="7011600" cy="4155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GB" sz="1100">
                <a:solidFill>
                  <a:schemeClr val="dk1"/>
                </a:solidFill>
                <a:latin typeface="Inter"/>
                <a:ea typeface="Inter"/>
                <a:cs typeface="Inter"/>
                <a:sym typeface="Inter"/>
              </a:rPr>
              <a:t>Objectives: 6 EU Events + 4 World Class Events (info corners and promo of results)</a:t>
            </a:r>
            <a:endParaRPr sz="1100">
              <a:solidFill>
                <a:schemeClr val="dk1"/>
              </a:solidFill>
              <a:latin typeface="Inter"/>
              <a:ea typeface="Inter"/>
              <a:cs typeface="Inter"/>
              <a:sym typeface="Inter"/>
            </a:endParaRPr>
          </a:p>
        </p:txBody>
      </p:sp>
      <p:cxnSp>
        <p:nvCxnSpPr>
          <p:cNvPr id="355" name="Google Shape;355;p31"/>
          <p:cNvCxnSpPr/>
          <p:nvPr/>
        </p:nvCxnSpPr>
        <p:spPr>
          <a:xfrm>
            <a:off x="5487236" y="3293910"/>
            <a:ext cx="0" cy="432000"/>
          </a:xfrm>
          <a:prstGeom prst="straightConnector1">
            <a:avLst/>
          </a:prstGeom>
          <a:noFill/>
          <a:ln cap="flat" cmpd="sng" w="25400">
            <a:solidFill>
              <a:srgbClr val="002060"/>
            </a:solidFill>
            <a:prstDash val="solid"/>
            <a:miter lim="800000"/>
            <a:headEnd len="sm" w="sm" type="none"/>
            <a:tailEnd len="sm" w="sm" type="none"/>
          </a:ln>
        </p:spPr>
      </p:cxnSp>
      <p:sp>
        <p:nvSpPr>
          <p:cNvPr id="356" name="Google Shape;356;p31"/>
          <p:cNvSpPr/>
          <p:nvPr/>
        </p:nvSpPr>
        <p:spPr>
          <a:xfrm>
            <a:off x="1923548" y="3109300"/>
            <a:ext cx="3389100" cy="801300"/>
          </a:xfrm>
          <a:prstGeom prst="rect">
            <a:avLst/>
          </a:prstGeom>
          <a:noFill/>
          <a:ln>
            <a:noFill/>
          </a:ln>
        </p:spPr>
        <p:txBody>
          <a:bodyPr anchorCtr="0" anchor="ctr" bIns="45700" lIns="91450" spcFirstLastPara="1" rIns="91450" wrap="square" tIns="45700">
            <a:noAutofit/>
          </a:bodyPr>
          <a:lstStyle/>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Train the Trainers Bootcamps</a:t>
            </a:r>
            <a:endParaRPr sz="1100">
              <a:solidFill>
                <a:schemeClr val="dk1"/>
              </a:solidFill>
              <a:highlight>
                <a:srgbClr val="FFFFFF"/>
              </a:highlight>
              <a:latin typeface="Inter"/>
              <a:ea typeface="Inter"/>
              <a:cs typeface="Inter"/>
              <a:sym typeface="Inter"/>
            </a:endParaRPr>
          </a:p>
          <a:p>
            <a:pPr indent="0" lvl="0" marL="0" marR="0" rtl="0" algn="ctr">
              <a:spcBef>
                <a:spcPts val="0"/>
              </a:spcBef>
              <a:spcAft>
                <a:spcPts val="0"/>
              </a:spcAft>
              <a:buNone/>
            </a:pPr>
            <a:r>
              <a:rPr lang="en-GB" sz="1100">
                <a:solidFill>
                  <a:schemeClr val="dk1"/>
                </a:solidFill>
                <a:highlight>
                  <a:srgbClr val="FFFFFF"/>
                </a:highlight>
                <a:latin typeface="Inter"/>
                <a:ea typeface="Inter"/>
                <a:cs typeface="Inter"/>
                <a:sym typeface="Inter"/>
              </a:rPr>
              <a:t>Welcome Bootcamps (Open Calls)</a:t>
            </a:r>
            <a:endParaRPr sz="1100">
              <a:solidFill>
                <a:schemeClr val="dk1"/>
              </a:solidFill>
              <a:highlight>
                <a:srgbClr val="FFFFFF"/>
              </a:highlight>
              <a:latin typeface="Inter"/>
              <a:ea typeface="Inter"/>
              <a:cs typeface="Inter"/>
              <a:sym typeface="Inter"/>
            </a:endParaRPr>
          </a:p>
        </p:txBody>
      </p:sp>
      <p:sp>
        <p:nvSpPr>
          <p:cNvPr id="357" name="Google Shape;357;p31"/>
          <p:cNvSpPr/>
          <p:nvPr/>
        </p:nvSpPr>
        <p:spPr>
          <a:xfrm>
            <a:off x="1854606" y="5767833"/>
            <a:ext cx="9625500" cy="1021200"/>
          </a:xfrm>
          <a:prstGeom prst="rect">
            <a:avLst/>
          </a:prstGeom>
          <a:noFill/>
          <a:ln>
            <a:noFill/>
          </a:ln>
        </p:spPr>
        <p:txBody>
          <a:bodyPr anchorCtr="0" anchor="ctr" bIns="45700" lIns="91450" spcFirstLastPara="1" rIns="91450" wrap="square" tIns="45700">
            <a:noAutofit/>
          </a:bodyPr>
          <a:lstStyle/>
          <a:p>
            <a:pPr indent="0" lvl="0" marL="0" rtl="0" algn="ctr">
              <a:spcBef>
                <a:spcPts val="0"/>
              </a:spcBef>
              <a:spcAft>
                <a:spcPts val="0"/>
              </a:spcAft>
              <a:buSzPts val="1500"/>
              <a:buNone/>
            </a:pPr>
            <a:r>
              <a:rPr lang="en-GB" sz="1100">
                <a:solidFill>
                  <a:schemeClr val="dk1"/>
                </a:solidFill>
                <a:latin typeface="Inter"/>
                <a:ea typeface="Inter"/>
                <a:cs typeface="Inter"/>
                <a:sym typeface="Inter"/>
              </a:rPr>
              <a:t>Federate and connect the relevant projects, actions and initiatives, as well as Digital Innovation Hubs, that can contribute to the creation of European Data Spaces and collaborate in standardization activities.</a:t>
            </a:r>
            <a:endParaRPr sz="1100">
              <a:solidFill>
                <a:schemeClr val="dk1"/>
              </a:solidFill>
              <a:latin typeface="Inter"/>
              <a:ea typeface="Inter"/>
              <a:cs typeface="Inter"/>
              <a:sym typeface="Inter"/>
            </a:endParaRPr>
          </a:p>
          <a:p>
            <a:pPr indent="0" lvl="0" marL="0" rtl="0" algn="ctr">
              <a:spcBef>
                <a:spcPts val="0"/>
              </a:spcBef>
              <a:spcAft>
                <a:spcPts val="0"/>
              </a:spcAft>
              <a:buSzPts val="1500"/>
              <a:buNone/>
            </a:pPr>
            <a:r>
              <a:rPr lang="en-GB" sz="1100">
                <a:solidFill>
                  <a:schemeClr val="dk1"/>
                </a:solidFill>
                <a:latin typeface="Inter"/>
                <a:ea typeface="Inter"/>
                <a:cs typeface="Inter"/>
                <a:sym typeface="Inter"/>
              </a:rPr>
              <a:t>Engage with End User target audiences</a:t>
            </a:r>
            <a:endParaRPr sz="1100">
              <a:solidFill>
                <a:schemeClr val="dk1"/>
              </a:solidFill>
              <a:latin typeface="Inter"/>
              <a:ea typeface="Inter"/>
              <a:cs typeface="Inter"/>
              <a:sym typeface="Inter"/>
            </a:endParaRPr>
          </a:p>
        </p:txBody>
      </p:sp>
      <p:sp>
        <p:nvSpPr>
          <p:cNvPr id="358" name="Google Shape;358;p31"/>
          <p:cNvSpPr txBox="1"/>
          <p:nvPr/>
        </p:nvSpPr>
        <p:spPr>
          <a:xfrm>
            <a:off x="7409490" y="4020483"/>
            <a:ext cx="40005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GB" sz="1100">
                <a:solidFill>
                  <a:srgbClr val="434343"/>
                </a:solidFill>
                <a:latin typeface="Inter"/>
                <a:ea typeface="Inter"/>
                <a:cs typeface="Inter"/>
                <a:sym typeface="Inter"/>
              </a:rPr>
              <a:t>Proof-of-Concept Portfolio / </a:t>
            </a:r>
            <a:r>
              <a:rPr lang="en-GB" sz="1100">
                <a:solidFill>
                  <a:schemeClr val="dk1"/>
                </a:solidFill>
                <a:latin typeface="Inter"/>
                <a:ea typeface="Inter"/>
                <a:cs typeface="Inter"/>
                <a:sym typeface="Inter"/>
              </a:rPr>
              <a:t>1 Policy Paper / </a:t>
            </a:r>
            <a:r>
              <a:rPr lang="en-GB" sz="1100">
                <a:solidFill>
                  <a:srgbClr val="434343"/>
                </a:solidFill>
                <a:latin typeface="Inter"/>
                <a:ea typeface="Inter"/>
                <a:cs typeface="Inter"/>
                <a:sym typeface="Inter"/>
              </a:rPr>
              <a:t>Data Sharing Playbook</a:t>
            </a:r>
            <a:endParaRPr sz="1100"/>
          </a:p>
        </p:txBody>
      </p:sp>
      <p:sp>
        <p:nvSpPr>
          <p:cNvPr id="359" name="Google Shape;359;p31"/>
          <p:cNvSpPr/>
          <p:nvPr/>
        </p:nvSpPr>
        <p:spPr>
          <a:xfrm>
            <a:off x="2098004" y="3907300"/>
            <a:ext cx="4824600" cy="801300"/>
          </a:xfrm>
          <a:prstGeom prst="rect">
            <a:avLst/>
          </a:prstGeom>
          <a:noFill/>
          <a:ln>
            <a:noFill/>
          </a:ln>
        </p:spPr>
        <p:txBody>
          <a:bodyPr anchorCtr="0" anchor="ctr" bIns="45700" lIns="91450" spcFirstLastPara="1" rIns="91450" wrap="square" tIns="45700">
            <a:noAutofit/>
          </a:bodyPr>
          <a:lstStyle/>
          <a:p>
            <a:pPr indent="0" lvl="0" marL="0" rtl="0" algn="ctr">
              <a:lnSpc>
                <a:spcPct val="115000"/>
              </a:lnSpc>
              <a:spcBef>
                <a:spcPts val="0"/>
              </a:spcBef>
              <a:spcAft>
                <a:spcPts val="0"/>
              </a:spcAft>
              <a:buSzPts val="1500"/>
              <a:buNone/>
            </a:pPr>
            <a:r>
              <a:rPr lang="en-GB" sz="1100">
                <a:solidFill>
                  <a:schemeClr val="dk1"/>
                </a:solidFill>
                <a:latin typeface="Inter"/>
                <a:ea typeface="Inter"/>
                <a:cs typeface="Inter"/>
                <a:sym typeface="Inter"/>
              </a:rPr>
              <a:t>Publications in relevant web portals related with European networks of DIH - Cluster organizations and Business Associations</a:t>
            </a:r>
            <a:endParaRPr sz="1100">
              <a:solidFill>
                <a:schemeClr val="dk1"/>
              </a:solidFill>
              <a:latin typeface="Inter"/>
              <a:ea typeface="Inter"/>
              <a:cs typeface="Inter"/>
              <a:sym typeface="Inter"/>
            </a:endParaRPr>
          </a:p>
          <a:p>
            <a:pPr indent="0" lvl="0" marL="0" rtl="0" algn="ctr">
              <a:lnSpc>
                <a:spcPct val="115000"/>
              </a:lnSpc>
              <a:spcBef>
                <a:spcPts val="0"/>
              </a:spcBef>
              <a:spcAft>
                <a:spcPts val="0"/>
              </a:spcAft>
              <a:buSzPts val="1500"/>
              <a:buNone/>
            </a:pPr>
            <a:r>
              <a:rPr lang="en-GB" sz="1100">
                <a:solidFill>
                  <a:schemeClr val="dk1"/>
                </a:solidFill>
                <a:latin typeface="Inter"/>
                <a:ea typeface="Inter"/>
                <a:cs typeface="Inter"/>
                <a:sym typeface="Inter"/>
              </a:rPr>
              <a:t>Publications in relevant journals </a:t>
            </a:r>
            <a:endParaRPr sz="1100">
              <a:solidFill>
                <a:schemeClr val="dk1"/>
              </a:solidFill>
              <a:highlight>
                <a:srgbClr val="FFFFFF"/>
              </a:highlight>
              <a:latin typeface="Inter"/>
              <a:ea typeface="Inter"/>
              <a:cs typeface="Inter"/>
              <a:sym typeface="Inter"/>
            </a:endParaRPr>
          </a:p>
        </p:txBody>
      </p:sp>
      <p:cxnSp>
        <p:nvCxnSpPr>
          <p:cNvPr id="360" name="Google Shape;360;p31"/>
          <p:cNvCxnSpPr/>
          <p:nvPr/>
        </p:nvCxnSpPr>
        <p:spPr>
          <a:xfrm>
            <a:off x="7214659" y="4106710"/>
            <a:ext cx="0" cy="432000"/>
          </a:xfrm>
          <a:prstGeom prst="straightConnector1">
            <a:avLst/>
          </a:prstGeom>
          <a:noFill/>
          <a:ln cap="flat" cmpd="sng" w="25400">
            <a:solidFill>
              <a:srgbClr val="002060"/>
            </a:solidFill>
            <a:prstDash val="solid"/>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p:nvPr/>
        </p:nvSpPr>
        <p:spPr>
          <a:xfrm>
            <a:off x="228498" y="1080000"/>
            <a:ext cx="1381800" cy="624000"/>
          </a:xfrm>
          <a:prstGeom prst="roundRect">
            <a:avLst>
              <a:gd fmla="val 16667" name="adj"/>
            </a:avLst>
          </a:prstGeom>
          <a:solidFill>
            <a:srgbClr val="2F518C"/>
          </a:solid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rPr b="1" lang="en-GB" sz="1200">
                <a:solidFill>
                  <a:schemeClr val="lt1"/>
                </a:solidFill>
                <a:latin typeface="Inter"/>
                <a:ea typeface="Inter"/>
                <a:cs typeface="Inter"/>
                <a:sym typeface="Inter"/>
              </a:rPr>
              <a:t>Project Website</a:t>
            </a:r>
            <a:endParaRPr sz="1500">
              <a:latin typeface="Inter"/>
              <a:ea typeface="Inter"/>
              <a:cs typeface="Inter"/>
              <a:sym typeface="Inter"/>
            </a:endParaRPr>
          </a:p>
        </p:txBody>
      </p:sp>
      <p:sp>
        <p:nvSpPr>
          <p:cNvPr id="367" name="Google Shape;367;p32"/>
          <p:cNvSpPr/>
          <p:nvPr/>
        </p:nvSpPr>
        <p:spPr>
          <a:xfrm>
            <a:off x="228498" y="2163168"/>
            <a:ext cx="1381800" cy="579600"/>
          </a:xfrm>
          <a:prstGeom prst="roundRect">
            <a:avLst>
              <a:gd fmla="val 16667" name="adj"/>
            </a:avLst>
          </a:prstGeom>
          <a:solidFill>
            <a:srgbClr val="2F518C"/>
          </a:solid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rPr b="1" lang="en-GB" sz="1200">
                <a:solidFill>
                  <a:schemeClr val="lt1"/>
                </a:solidFill>
                <a:latin typeface="Inter"/>
                <a:ea typeface="Inter"/>
                <a:cs typeface="Inter"/>
                <a:sym typeface="Inter"/>
              </a:rPr>
              <a:t>Social Media</a:t>
            </a:r>
            <a:endParaRPr sz="1500">
              <a:latin typeface="Inter"/>
              <a:ea typeface="Inter"/>
              <a:cs typeface="Inter"/>
              <a:sym typeface="Inter"/>
            </a:endParaRPr>
          </a:p>
        </p:txBody>
      </p:sp>
      <p:sp>
        <p:nvSpPr>
          <p:cNvPr id="368" name="Google Shape;368;p32"/>
          <p:cNvSpPr/>
          <p:nvPr/>
        </p:nvSpPr>
        <p:spPr>
          <a:xfrm>
            <a:off x="228498" y="3173545"/>
            <a:ext cx="1381800" cy="547500"/>
          </a:xfrm>
          <a:prstGeom prst="roundRect">
            <a:avLst>
              <a:gd fmla="val 16667" name="adj"/>
            </a:avLst>
          </a:prstGeom>
          <a:solidFill>
            <a:srgbClr val="2F518C"/>
          </a:solid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rPr b="1" lang="en-GB" sz="1200">
                <a:solidFill>
                  <a:schemeClr val="lt1"/>
                </a:solidFill>
                <a:latin typeface="Inter"/>
                <a:ea typeface="Inter"/>
                <a:cs typeface="Inter"/>
                <a:sym typeface="Inter"/>
              </a:rPr>
              <a:t>Community Spaces</a:t>
            </a:r>
            <a:endParaRPr sz="1500">
              <a:latin typeface="Inter"/>
              <a:ea typeface="Inter"/>
              <a:cs typeface="Inter"/>
              <a:sym typeface="Inter"/>
            </a:endParaRPr>
          </a:p>
        </p:txBody>
      </p:sp>
      <p:sp>
        <p:nvSpPr>
          <p:cNvPr id="369" name="Google Shape;369;p32"/>
          <p:cNvSpPr/>
          <p:nvPr/>
        </p:nvSpPr>
        <p:spPr>
          <a:xfrm>
            <a:off x="217433" y="4102909"/>
            <a:ext cx="1381800" cy="484500"/>
          </a:xfrm>
          <a:prstGeom prst="roundRect">
            <a:avLst>
              <a:gd fmla="val 16667" name="adj"/>
            </a:avLst>
          </a:prstGeom>
          <a:solidFill>
            <a:srgbClr val="2F518C"/>
          </a:solid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rPr b="1" lang="en-GB" sz="1200">
                <a:solidFill>
                  <a:schemeClr val="lt1"/>
                </a:solidFill>
                <a:latin typeface="Inter"/>
                <a:ea typeface="Inter"/>
                <a:cs typeface="Inter"/>
                <a:sym typeface="Inter"/>
              </a:rPr>
              <a:t>Media</a:t>
            </a:r>
            <a:endParaRPr b="1" sz="1200">
              <a:solidFill>
                <a:schemeClr val="lt1"/>
              </a:solidFill>
              <a:latin typeface="Inter"/>
              <a:ea typeface="Inter"/>
              <a:cs typeface="Inter"/>
              <a:sym typeface="Inter"/>
            </a:endParaRPr>
          </a:p>
        </p:txBody>
      </p:sp>
      <p:sp>
        <p:nvSpPr>
          <p:cNvPr id="370" name="Google Shape;370;p32"/>
          <p:cNvSpPr/>
          <p:nvPr/>
        </p:nvSpPr>
        <p:spPr>
          <a:xfrm>
            <a:off x="217428" y="5045333"/>
            <a:ext cx="1431000" cy="581100"/>
          </a:xfrm>
          <a:prstGeom prst="roundRect">
            <a:avLst>
              <a:gd fmla="val 16667" name="adj"/>
            </a:avLst>
          </a:prstGeom>
          <a:solidFill>
            <a:srgbClr val="2F518C"/>
          </a:solid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rPr b="1" lang="en-GB" sz="1200">
                <a:solidFill>
                  <a:schemeClr val="lt1"/>
                </a:solidFill>
                <a:latin typeface="Inter"/>
                <a:ea typeface="Inter"/>
                <a:cs typeface="Inter"/>
                <a:sym typeface="Inter"/>
              </a:rPr>
              <a:t>Communication Material</a:t>
            </a:r>
            <a:endParaRPr sz="1500">
              <a:latin typeface="Inter"/>
              <a:ea typeface="Inter"/>
              <a:cs typeface="Inter"/>
              <a:sym typeface="Inter"/>
            </a:endParaRPr>
          </a:p>
        </p:txBody>
      </p:sp>
      <p:sp>
        <p:nvSpPr>
          <p:cNvPr id="371" name="Google Shape;371;p32"/>
          <p:cNvSpPr/>
          <p:nvPr/>
        </p:nvSpPr>
        <p:spPr>
          <a:xfrm>
            <a:off x="217432" y="5947568"/>
            <a:ext cx="1381800" cy="546000"/>
          </a:xfrm>
          <a:prstGeom prst="roundRect">
            <a:avLst>
              <a:gd fmla="val 16667" name="adj"/>
            </a:avLst>
          </a:prstGeom>
          <a:solidFill>
            <a:srgbClr val="2F518C"/>
          </a:solid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rPr b="1" lang="en-GB" sz="1200">
                <a:solidFill>
                  <a:schemeClr val="lt1"/>
                </a:solidFill>
                <a:latin typeface="Inter"/>
                <a:ea typeface="Inter"/>
                <a:cs typeface="Inter"/>
                <a:sym typeface="Inter"/>
              </a:rPr>
              <a:t>Partner’s Communities</a:t>
            </a:r>
            <a:endParaRPr sz="1500">
              <a:latin typeface="Inter"/>
              <a:ea typeface="Inter"/>
              <a:cs typeface="Inter"/>
              <a:sym typeface="Inter"/>
            </a:endParaRPr>
          </a:p>
        </p:txBody>
      </p:sp>
      <p:sp>
        <p:nvSpPr>
          <p:cNvPr id="372" name="Google Shape;372;p32"/>
          <p:cNvSpPr/>
          <p:nvPr/>
        </p:nvSpPr>
        <p:spPr>
          <a:xfrm>
            <a:off x="1778231" y="914867"/>
            <a:ext cx="10224900" cy="950700"/>
          </a:xfrm>
          <a:prstGeom prst="roundRect">
            <a:avLst>
              <a:gd fmla="val 16667" name="adj"/>
            </a:avLst>
          </a:prstGeom>
          <a:no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373" name="Google Shape;373;p32"/>
          <p:cNvSpPr/>
          <p:nvPr/>
        </p:nvSpPr>
        <p:spPr>
          <a:xfrm>
            <a:off x="1857722" y="1113113"/>
            <a:ext cx="2752800" cy="6003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Design and develop and intuitive and responsive website. SEO Positioning and Keywords</a:t>
            </a:r>
            <a:endParaRPr sz="1000">
              <a:latin typeface="Inter"/>
              <a:ea typeface="Inter"/>
              <a:cs typeface="Inter"/>
              <a:sym typeface="Inter"/>
            </a:endParaRPr>
          </a:p>
        </p:txBody>
      </p:sp>
      <p:sp>
        <p:nvSpPr>
          <p:cNvPr id="374" name="Google Shape;374;p32"/>
          <p:cNvSpPr/>
          <p:nvPr/>
        </p:nvSpPr>
        <p:spPr>
          <a:xfrm>
            <a:off x="4912132" y="1113113"/>
            <a:ext cx="3024900" cy="6003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Main entry  point together with the Community. Positioning articles, update on events and news. Supportive promotion DIHs</a:t>
            </a:r>
            <a:endParaRPr sz="1000">
              <a:latin typeface="Inter"/>
              <a:ea typeface="Inter"/>
              <a:cs typeface="Inter"/>
              <a:sym typeface="Inter"/>
            </a:endParaRPr>
          </a:p>
        </p:txBody>
      </p:sp>
      <p:sp>
        <p:nvSpPr>
          <p:cNvPr id="375" name="Google Shape;375;p32"/>
          <p:cNvSpPr/>
          <p:nvPr/>
        </p:nvSpPr>
        <p:spPr>
          <a:xfrm>
            <a:off x="8129904" y="1113113"/>
            <a:ext cx="3627000" cy="6003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Continuous update of the website content, clear visibility of results, training material available in an interactive way</a:t>
            </a:r>
            <a:endParaRPr sz="1000">
              <a:latin typeface="Inter"/>
              <a:ea typeface="Inter"/>
              <a:cs typeface="Inter"/>
              <a:sym typeface="Inter"/>
            </a:endParaRPr>
          </a:p>
        </p:txBody>
      </p:sp>
      <p:cxnSp>
        <p:nvCxnSpPr>
          <p:cNvPr id="376" name="Google Shape;376;p32"/>
          <p:cNvCxnSpPr/>
          <p:nvPr/>
        </p:nvCxnSpPr>
        <p:spPr>
          <a:xfrm>
            <a:off x="4810535" y="1089283"/>
            <a:ext cx="0" cy="537600"/>
          </a:xfrm>
          <a:prstGeom prst="straightConnector1">
            <a:avLst/>
          </a:prstGeom>
          <a:noFill/>
          <a:ln cap="flat" cmpd="sng" w="25400">
            <a:solidFill>
              <a:srgbClr val="002060"/>
            </a:solidFill>
            <a:prstDash val="solid"/>
            <a:round/>
            <a:headEnd len="sm" w="sm" type="none"/>
            <a:tailEnd len="sm" w="sm" type="none"/>
          </a:ln>
        </p:spPr>
      </p:cxnSp>
      <p:cxnSp>
        <p:nvCxnSpPr>
          <p:cNvPr id="377" name="Google Shape;377;p32"/>
          <p:cNvCxnSpPr/>
          <p:nvPr/>
        </p:nvCxnSpPr>
        <p:spPr>
          <a:xfrm>
            <a:off x="8134420" y="1089282"/>
            <a:ext cx="0" cy="537600"/>
          </a:xfrm>
          <a:prstGeom prst="straightConnector1">
            <a:avLst/>
          </a:prstGeom>
          <a:noFill/>
          <a:ln cap="flat" cmpd="sng" w="25400">
            <a:solidFill>
              <a:srgbClr val="002060"/>
            </a:solidFill>
            <a:prstDash val="solid"/>
            <a:round/>
            <a:headEnd len="sm" w="sm" type="none"/>
            <a:tailEnd len="sm" w="sm" type="none"/>
          </a:ln>
        </p:spPr>
      </p:cxnSp>
      <p:sp>
        <p:nvSpPr>
          <p:cNvPr id="378" name="Google Shape;378;p32"/>
          <p:cNvSpPr/>
          <p:nvPr/>
        </p:nvSpPr>
        <p:spPr>
          <a:xfrm>
            <a:off x="1778230" y="2012820"/>
            <a:ext cx="10224900" cy="831300"/>
          </a:xfrm>
          <a:prstGeom prst="roundRect">
            <a:avLst>
              <a:gd fmla="val 16667" name="adj"/>
            </a:avLst>
          </a:prstGeom>
          <a:no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379" name="Google Shape;379;p32"/>
          <p:cNvSpPr/>
          <p:nvPr/>
        </p:nvSpPr>
        <p:spPr>
          <a:xfrm>
            <a:off x="1822317" y="2087217"/>
            <a:ext cx="2823600" cy="6003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Positioning and updates, animated banners, social cards</a:t>
            </a:r>
            <a:endParaRPr sz="1000">
              <a:solidFill>
                <a:srgbClr val="002060"/>
              </a:solidFill>
              <a:latin typeface="Inter"/>
              <a:ea typeface="Inter"/>
              <a:cs typeface="Inter"/>
              <a:sym typeface="Inter"/>
            </a:endParaRPr>
          </a:p>
          <a:p>
            <a:pPr indent="0" lvl="0" marL="0" marR="0" rtl="0" algn="ctr">
              <a:spcBef>
                <a:spcPts val="0"/>
              </a:spcBef>
              <a:spcAft>
                <a:spcPts val="0"/>
              </a:spcAft>
              <a:buNone/>
            </a:pPr>
            <a:r>
              <a:rPr lang="en-GB" sz="1000">
                <a:solidFill>
                  <a:srgbClr val="002060"/>
                </a:solidFill>
                <a:latin typeface="Inter"/>
                <a:ea typeface="Inter"/>
                <a:cs typeface="Inter"/>
                <a:sym typeface="Inter"/>
              </a:rPr>
              <a:t>Combination of organic and paid </a:t>
            </a:r>
            <a:endParaRPr sz="1000">
              <a:latin typeface="Inter"/>
              <a:ea typeface="Inter"/>
              <a:cs typeface="Inter"/>
              <a:sym typeface="Inter"/>
            </a:endParaRPr>
          </a:p>
        </p:txBody>
      </p:sp>
      <p:sp>
        <p:nvSpPr>
          <p:cNvPr id="380" name="Google Shape;380;p32"/>
          <p:cNvSpPr/>
          <p:nvPr/>
        </p:nvSpPr>
        <p:spPr>
          <a:xfrm>
            <a:off x="5053765" y="2211712"/>
            <a:ext cx="6642900" cy="4308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Promote i4Trust Community activities &amp; Open Calls, interact with followers, reproduce relevant content and monitor relevant keywords, upload public material – Training – Position papers – Use Cases – Toolkits - Webinars</a:t>
            </a:r>
            <a:endParaRPr sz="1000">
              <a:solidFill>
                <a:srgbClr val="002060"/>
              </a:solidFill>
              <a:latin typeface="Inter"/>
              <a:ea typeface="Inter"/>
              <a:cs typeface="Inter"/>
              <a:sym typeface="Inter"/>
            </a:endParaRPr>
          </a:p>
        </p:txBody>
      </p:sp>
      <p:cxnSp>
        <p:nvCxnSpPr>
          <p:cNvPr id="381" name="Google Shape;381;p32"/>
          <p:cNvCxnSpPr/>
          <p:nvPr/>
        </p:nvCxnSpPr>
        <p:spPr>
          <a:xfrm>
            <a:off x="4810535" y="2073483"/>
            <a:ext cx="0" cy="512100"/>
          </a:xfrm>
          <a:prstGeom prst="straightConnector1">
            <a:avLst/>
          </a:prstGeom>
          <a:noFill/>
          <a:ln cap="flat" cmpd="sng" w="25400">
            <a:solidFill>
              <a:srgbClr val="002060"/>
            </a:solidFill>
            <a:prstDash val="solid"/>
            <a:round/>
            <a:headEnd len="sm" w="sm" type="none"/>
            <a:tailEnd len="sm" w="sm" type="none"/>
          </a:ln>
        </p:spPr>
      </p:cxnSp>
      <p:sp>
        <p:nvSpPr>
          <p:cNvPr id="382" name="Google Shape;382;p32"/>
          <p:cNvSpPr/>
          <p:nvPr/>
        </p:nvSpPr>
        <p:spPr>
          <a:xfrm>
            <a:off x="1778230" y="2997622"/>
            <a:ext cx="10224900" cy="831300"/>
          </a:xfrm>
          <a:prstGeom prst="roundRect">
            <a:avLst>
              <a:gd fmla="val 16667" name="adj"/>
            </a:avLst>
          </a:prstGeom>
          <a:no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383" name="Google Shape;383;p32"/>
          <p:cNvSpPr/>
          <p:nvPr/>
        </p:nvSpPr>
        <p:spPr>
          <a:xfrm>
            <a:off x="1772511" y="3190300"/>
            <a:ext cx="2923200" cy="4308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Meeting point for DIHs and SMEs, news &amp; events, engagement, help desk, working groups</a:t>
            </a:r>
            <a:endParaRPr sz="1000">
              <a:latin typeface="Inter"/>
              <a:ea typeface="Inter"/>
              <a:cs typeface="Inter"/>
              <a:sym typeface="Inter"/>
            </a:endParaRPr>
          </a:p>
        </p:txBody>
      </p:sp>
      <p:sp>
        <p:nvSpPr>
          <p:cNvPr id="384" name="Google Shape;384;p32"/>
          <p:cNvSpPr/>
          <p:nvPr/>
        </p:nvSpPr>
        <p:spPr>
          <a:xfrm>
            <a:off x="4808919" y="3190300"/>
            <a:ext cx="3231300" cy="430800"/>
          </a:xfrm>
          <a:prstGeom prst="rect">
            <a:avLst/>
          </a:prstGeom>
          <a:noFill/>
          <a:ln>
            <a:noFill/>
          </a:ln>
        </p:spPr>
        <p:txBody>
          <a:bodyPr anchorCtr="0" anchor="t" bIns="45700" lIns="91450" spcFirstLastPara="1" rIns="91450" wrap="square" tIns="45700">
            <a:noAutofit/>
          </a:bodyPr>
          <a:lstStyle/>
          <a:p>
            <a:pPr indent="0" lvl="0" marL="0" rtl="0" algn="ctr">
              <a:spcBef>
                <a:spcPts val="0"/>
              </a:spcBef>
              <a:spcAft>
                <a:spcPts val="0"/>
              </a:spcAft>
              <a:buNone/>
            </a:pPr>
            <a:r>
              <a:rPr lang="en-GB" sz="1000">
                <a:solidFill>
                  <a:srgbClr val="002060"/>
                </a:solidFill>
                <a:latin typeface="Inter"/>
                <a:ea typeface="Inter"/>
                <a:cs typeface="Inter"/>
                <a:sym typeface="Inter"/>
              </a:rPr>
              <a:t>Project Positioning, Experts Posting, Updates on Trainings, Communications, Ambassador Programme</a:t>
            </a:r>
            <a:endParaRPr sz="1000">
              <a:latin typeface="Inter"/>
              <a:ea typeface="Inter"/>
              <a:cs typeface="Inter"/>
              <a:sym typeface="Inter"/>
            </a:endParaRPr>
          </a:p>
        </p:txBody>
      </p:sp>
      <p:sp>
        <p:nvSpPr>
          <p:cNvPr id="385" name="Google Shape;385;p32"/>
          <p:cNvSpPr/>
          <p:nvPr/>
        </p:nvSpPr>
        <p:spPr>
          <a:xfrm>
            <a:off x="8129904" y="3163500"/>
            <a:ext cx="3627000" cy="4845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Experiment Promotion  – Testimonials – Demos – Chat Interviews</a:t>
            </a:r>
            <a:endParaRPr sz="1000">
              <a:latin typeface="Inter"/>
              <a:ea typeface="Inter"/>
              <a:cs typeface="Inter"/>
              <a:sym typeface="Inter"/>
            </a:endParaRPr>
          </a:p>
        </p:txBody>
      </p:sp>
      <p:cxnSp>
        <p:nvCxnSpPr>
          <p:cNvPr id="386" name="Google Shape;386;p32"/>
          <p:cNvCxnSpPr/>
          <p:nvPr/>
        </p:nvCxnSpPr>
        <p:spPr>
          <a:xfrm>
            <a:off x="4810535" y="3127874"/>
            <a:ext cx="0" cy="537600"/>
          </a:xfrm>
          <a:prstGeom prst="straightConnector1">
            <a:avLst/>
          </a:prstGeom>
          <a:noFill/>
          <a:ln cap="flat" cmpd="sng" w="25400">
            <a:solidFill>
              <a:srgbClr val="002060"/>
            </a:solidFill>
            <a:prstDash val="solid"/>
            <a:round/>
            <a:headEnd len="sm" w="sm" type="none"/>
            <a:tailEnd len="sm" w="sm" type="none"/>
          </a:ln>
        </p:spPr>
      </p:cxnSp>
      <p:cxnSp>
        <p:nvCxnSpPr>
          <p:cNvPr id="387" name="Google Shape;387;p32"/>
          <p:cNvCxnSpPr/>
          <p:nvPr/>
        </p:nvCxnSpPr>
        <p:spPr>
          <a:xfrm>
            <a:off x="8134420" y="3152569"/>
            <a:ext cx="0" cy="537600"/>
          </a:xfrm>
          <a:prstGeom prst="straightConnector1">
            <a:avLst/>
          </a:prstGeom>
          <a:noFill/>
          <a:ln cap="flat" cmpd="sng" w="25400">
            <a:solidFill>
              <a:srgbClr val="002060"/>
            </a:solidFill>
            <a:prstDash val="solid"/>
            <a:round/>
            <a:headEnd len="sm" w="sm" type="none"/>
            <a:tailEnd len="sm" w="sm" type="none"/>
          </a:ln>
        </p:spPr>
      </p:cxnSp>
      <p:sp>
        <p:nvSpPr>
          <p:cNvPr id="388" name="Google Shape;388;p32"/>
          <p:cNvSpPr/>
          <p:nvPr/>
        </p:nvSpPr>
        <p:spPr>
          <a:xfrm>
            <a:off x="1778230" y="3917392"/>
            <a:ext cx="10224900" cy="766800"/>
          </a:xfrm>
          <a:prstGeom prst="roundRect">
            <a:avLst>
              <a:gd fmla="val 16667" name="adj"/>
            </a:avLst>
          </a:prstGeom>
          <a:no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389" name="Google Shape;389;p32"/>
          <p:cNvSpPr/>
          <p:nvPr/>
        </p:nvSpPr>
        <p:spPr>
          <a:xfrm>
            <a:off x="1914529" y="4022618"/>
            <a:ext cx="2639100" cy="6003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PR Project launch – Open Calls - Newsletters</a:t>
            </a:r>
            <a:endParaRPr sz="1000">
              <a:latin typeface="Inter"/>
              <a:ea typeface="Inter"/>
              <a:cs typeface="Inter"/>
              <a:sym typeface="Inter"/>
            </a:endParaRPr>
          </a:p>
        </p:txBody>
      </p:sp>
      <p:sp>
        <p:nvSpPr>
          <p:cNvPr id="390" name="Google Shape;390;p32"/>
          <p:cNvSpPr/>
          <p:nvPr/>
        </p:nvSpPr>
        <p:spPr>
          <a:xfrm>
            <a:off x="4861526" y="4107418"/>
            <a:ext cx="3126000" cy="4308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Stakeholders  Engagement - Media Partnerships campaigns  - Newsletters</a:t>
            </a:r>
            <a:endParaRPr sz="1000">
              <a:latin typeface="Inter"/>
              <a:ea typeface="Inter"/>
              <a:cs typeface="Inter"/>
              <a:sym typeface="Inter"/>
            </a:endParaRPr>
          </a:p>
        </p:txBody>
      </p:sp>
      <p:sp>
        <p:nvSpPr>
          <p:cNvPr id="391" name="Google Shape;391;p32"/>
          <p:cNvSpPr/>
          <p:nvPr/>
        </p:nvSpPr>
        <p:spPr>
          <a:xfrm>
            <a:off x="8081898" y="4107418"/>
            <a:ext cx="3723000" cy="4308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Outreach, Influencers Engagement, Use cases and business cases of project results - Targeted media - Newsletter</a:t>
            </a:r>
            <a:endParaRPr sz="1000">
              <a:solidFill>
                <a:srgbClr val="002060"/>
              </a:solidFill>
              <a:latin typeface="Inter"/>
              <a:ea typeface="Inter"/>
              <a:cs typeface="Inter"/>
              <a:sym typeface="Inter"/>
            </a:endParaRPr>
          </a:p>
        </p:txBody>
      </p:sp>
      <p:cxnSp>
        <p:nvCxnSpPr>
          <p:cNvPr id="392" name="Google Shape;392;p32"/>
          <p:cNvCxnSpPr/>
          <p:nvPr/>
        </p:nvCxnSpPr>
        <p:spPr>
          <a:xfrm flipH="1">
            <a:off x="4805036" y="4069036"/>
            <a:ext cx="11100" cy="516300"/>
          </a:xfrm>
          <a:prstGeom prst="straightConnector1">
            <a:avLst/>
          </a:prstGeom>
          <a:noFill/>
          <a:ln cap="flat" cmpd="sng" w="25400">
            <a:solidFill>
              <a:srgbClr val="002060"/>
            </a:solidFill>
            <a:prstDash val="solid"/>
            <a:round/>
            <a:headEnd len="sm" w="sm" type="none"/>
            <a:tailEnd len="sm" w="sm" type="none"/>
          </a:ln>
        </p:spPr>
      </p:cxnSp>
      <p:cxnSp>
        <p:nvCxnSpPr>
          <p:cNvPr id="393" name="Google Shape;393;p32"/>
          <p:cNvCxnSpPr/>
          <p:nvPr/>
        </p:nvCxnSpPr>
        <p:spPr>
          <a:xfrm flipH="1">
            <a:off x="8130121" y="4081907"/>
            <a:ext cx="8700" cy="516300"/>
          </a:xfrm>
          <a:prstGeom prst="straightConnector1">
            <a:avLst/>
          </a:prstGeom>
          <a:noFill/>
          <a:ln cap="flat" cmpd="sng" w="25400">
            <a:solidFill>
              <a:srgbClr val="002060"/>
            </a:solidFill>
            <a:prstDash val="solid"/>
            <a:round/>
            <a:headEnd len="sm" w="sm" type="none"/>
            <a:tailEnd len="sm" w="sm" type="none"/>
          </a:ln>
        </p:spPr>
      </p:cxnSp>
      <p:sp>
        <p:nvSpPr>
          <p:cNvPr id="394" name="Google Shape;394;p32"/>
          <p:cNvSpPr/>
          <p:nvPr/>
        </p:nvSpPr>
        <p:spPr>
          <a:xfrm>
            <a:off x="1778230" y="4979728"/>
            <a:ext cx="10224900" cy="766800"/>
          </a:xfrm>
          <a:prstGeom prst="roundRect">
            <a:avLst>
              <a:gd fmla="val 16667" name="adj"/>
            </a:avLst>
          </a:prstGeom>
          <a:no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395" name="Google Shape;395;p32"/>
          <p:cNvSpPr/>
          <p:nvPr/>
        </p:nvSpPr>
        <p:spPr>
          <a:xfrm>
            <a:off x="1822317" y="5142329"/>
            <a:ext cx="2823600" cy="4308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Visual identity, banners, newsletter, promo videos, Flyers, Comms Kits, Blog/News</a:t>
            </a:r>
            <a:endParaRPr sz="1000">
              <a:latin typeface="Inter"/>
              <a:ea typeface="Inter"/>
              <a:cs typeface="Inter"/>
              <a:sym typeface="Inter"/>
            </a:endParaRPr>
          </a:p>
        </p:txBody>
      </p:sp>
      <p:sp>
        <p:nvSpPr>
          <p:cNvPr id="396" name="Google Shape;396;p32"/>
          <p:cNvSpPr/>
          <p:nvPr/>
        </p:nvSpPr>
        <p:spPr>
          <a:xfrm>
            <a:off x="4861526" y="5142329"/>
            <a:ext cx="3126000" cy="4308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Banners, Flyers,  newsletters, blogs/news, Infographics, Value Prop Video</a:t>
            </a:r>
            <a:endParaRPr sz="1000">
              <a:latin typeface="Inter"/>
              <a:ea typeface="Inter"/>
              <a:cs typeface="Inter"/>
              <a:sym typeface="Inter"/>
            </a:endParaRPr>
          </a:p>
        </p:txBody>
      </p:sp>
      <p:sp>
        <p:nvSpPr>
          <p:cNvPr id="397" name="Google Shape;397;p32"/>
          <p:cNvSpPr/>
          <p:nvPr/>
        </p:nvSpPr>
        <p:spPr>
          <a:xfrm>
            <a:off x="8129904" y="5142329"/>
            <a:ext cx="3627000" cy="4308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Position Papers, banner, newsletters, blogs/news, infographic, video, impact stories, onsite event promo</a:t>
            </a:r>
            <a:endParaRPr sz="1000">
              <a:latin typeface="Inter"/>
              <a:ea typeface="Inter"/>
              <a:cs typeface="Inter"/>
              <a:sym typeface="Inter"/>
            </a:endParaRPr>
          </a:p>
        </p:txBody>
      </p:sp>
      <p:cxnSp>
        <p:nvCxnSpPr>
          <p:cNvPr id="398" name="Google Shape;398;p32"/>
          <p:cNvCxnSpPr/>
          <p:nvPr/>
        </p:nvCxnSpPr>
        <p:spPr>
          <a:xfrm>
            <a:off x="4810535" y="5096016"/>
            <a:ext cx="0" cy="435600"/>
          </a:xfrm>
          <a:prstGeom prst="straightConnector1">
            <a:avLst/>
          </a:prstGeom>
          <a:noFill/>
          <a:ln cap="flat" cmpd="sng" w="25400">
            <a:solidFill>
              <a:srgbClr val="002060"/>
            </a:solidFill>
            <a:prstDash val="solid"/>
            <a:round/>
            <a:headEnd len="sm" w="sm" type="none"/>
            <a:tailEnd len="sm" w="sm" type="none"/>
          </a:ln>
        </p:spPr>
      </p:cxnSp>
      <p:cxnSp>
        <p:nvCxnSpPr>
          <p:cNvPr id="399" name="Google Shape;399;p32"/>
          <p:cNvCxnSpPr/>
          <p:nvPr/>
        </p:nvCxnSpPr>
        <p:spPr>
          <a:xfrm flipH="1">
            <a:off x="8131921" y="5083487"/>
            <a:ext cx="5100" cy="448500"/>
          </a:xfrm>
          <a:prstGeom prst="straightConnector1">
            <a:avLst/>
          </a:prstGeom>
          <a:noFill/>
          <a:ln cap="flat" cmpd="sng" w="25400">
            <a:solidFill>
              <a:srgbClr val="002060"/>
            </a:solidFill>
            <a:prstDash val="solid"/>
            <a:round/>
            <a:headEnd len="sm" w="sm" type="none"/>
            <a:tailEnd len="sm" w="sm" type="none"/>
          </a:ln>
        </p:spPr>
      </p:cxnSp>
      <p:sp>
        <p:nvSpPr>
          <p:cNvPr id="400" name="Google Shape;400;p32"/>
          <p:cNvSpPr/>
          <p:nvPr/>
        </p:nvSpPr>
        <p:spPr>
          <a:xfrm>
            <a:off x="1778230" y="5921166"/>
            <a:ext cx="10224900" cy="766800"/>
          </a:xfrm>
          <a:prstGeom prst="roundRect">
            <a:avLst>
              <a:gd fmla="val 16667" name="adj"/>
            </a:avLst>
          </a:prstGeom>
          <a:noFill/>
          <a:ln cap="flat" cmpd="sng" w="25400">
            <a:solidFill>
              <a:srgbClr val="395E89"/>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p:txBody>
      </p:sp>
      <p:sp>
        <p:nvSpPr>
          <p:cNvPr id="401" name="Google Shape;401;p32"/>
          <p:cNvSpPr/>
          <p:nvPr/>
        </p:nvSpPr>
        <p:spPr>
          <a:xfrm>
            <a:off x="1856922" y="6072568"/>
            <a:ext cx="2754300" cy="4308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Identify synergies and establish contact points, exchange of ideas and intentions</a:t>
            </a:r>
            <a:endParaRPr sz="1000">
              <a:latin typeface="Inter"/>
              <a:ea typeface="Inter"/>
              <a:cs typeface="Inter"/>
              <a:sym typeface="Inter"/>
            </a:endParaRPr>
          </a:p>
        </p:txBody>
      </p:sp>
      <p:sp>
        <p:nvSpPr>
          <p:cNvPr id="402" name="Google Shape;402;p32"/>
          <p:cNvSpPr/>
          <p:nvPr/>
        </p:nvSpPr>
        <p:spPr>
          <a:xfrm>
            <a:off x="4850324" y="6072568"/>
            <a:ext cx="3148500" cy="4308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Periodic bilateral exchange of news and results, joint presence in international events</a:t>
            </a:r>
            <a:endParaRPr sz="1000">
              <a:latin typeface="Inter"/>
              <a:ea typeface="Inter"/>
              <a:cs typeface="Inter"/>
              <a:sym typeface="Inter"/>
            </a:endParaRPr>
          </a:p>
        </p:txBody>
      </p:sp>
      <p:sp>
        <p:nvSpPr>
          <p:cNvPr id="403" name="Google Shape;403;p32"/>
          <p:cNvSpPr/>
          <p:nvPr/>
        </p:nvSpPr>
        <p:spPr>
          <a:xfrm>
            <a:off x="7767857" y="6157168"/>
            <a:ext cx="4350900" cy="261600"/>
          </a:xfrm>
          <a:prstGeom prst="rect">
            <a:avLst/>
          </a:prstGeom>
          <a:no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rPr lang="en-GB" sz="1000">
                <a:solidFill>
                  <a:srgbClr val="002060"/>
                </a:solidFill>
                <a:latin typeface="Inter"/>
                <a:ea typeface="Inter"/>
                <a:cs typeface="Inter"/>
                <a:sym typeface="Inter"/>
              </a:rPr>
              <a:t>Joint engagement in events / demo sessions</a:t>
            </a:r>
            <a:endParaRPr sz="1000">
              <a:latin typeface="Inter"/>
              <a:ea typeface="Inter"/>
              <a:cs typeface="Inter"/>
              <a:sym typeface="Inter"/>
            </a:endParaRPr>
          </a:p>
        </p:txBody>
      </p:sp>
      <p:cxnSp>
        <p:nvCxnSpPr>
          <p:cNvPr id="404" name="Google Shape;404;p32"/>
          <p:cNvCxnSpPr/>
          <p:nvPr/>
        </p:nvCxnSpPr>
        <p:spPr>
          <a:xfrm>
            <a:off x="4810535" y="6112293"/>
            <a:ext cx="0" cy="434100"/>
          </a:xfrm>
          <a:prstGeom prst="straightConnector1">
            <a:avLst/>
          </a:prstGeom>
          <a:noFill/>
          <a:ln cap="flat" cmpd="sng" w="25400">
            <a:solidFill>
              <a:srgbClr val="002060"/>
            </a:solidFill>
            <a:prstDash val="solid"/>
            <a:round/>
            <a:headEnd len="sm" w="sm" type="none"/>
            <a:tailEnd len="sm" w="sm" type="none"/>
          </a:ln>
        </p:spPr>
      </p:cxnSp>
      <p:sp>
        <p:nvSpPr>
          <p:cNvPr id="405" name="Google Shape;405;p32"/>
          <p:cNvSpPr/>
          <p:nvPr/>
        </p:nvSpPr>
        <p:spPr>
          <a:xfrm>
            <a:off x="1961553" y="52833"/>
            <a:ext cx="2639100" cy="766800"/>
          </a:xfrm>
          <a:prstGeom prst="homePlate">
            <a:avLst>
              <a:gd fmla="val 50000" name="adj"/>
            </a:avLst>
          </a:prstGeom>
          <a:solidFill>
            <a:srgbClr val="82D0FE"/>
          </a:solidFill>
          <a:ln cap="flat" cmpd="sng" w="12700">
            <a:solidFill>
              <a:srgbClr val="31538F"/>
            </a:solidFill>
            <a:prstDash val="solid"/>
            <a:miter lim="800000"/>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06" name="Google Shape;406;p32"/>
          <p:cNvSpPr/>
          <p:nvPr/>
        </p:nvSpPr>
        <p:spPr>
          <a:xfrm>
            <a:off x="4770849" y="70500"/>
            <a:ext cx="3148500" cy="787500"/>
          </a:xfrm>
          <a:prstGeom prst="homePlate">
            <a:avLst>
              <a:gd fmla="val 50000" name="adj"/>
            </a:avLst>
          </a:prstGeom>
          <a:solidFill>
            <a:srgbClr val="7DBEE8"/>
          </a:solidFill>
          <a:ln cap="flat" cmpd="sng" w="12700">
            <a:solidFill>
              <a:srgbClr val="31538F"/>
            </a:solidFill>
            <a:prstDash val="solid"/>
            <a:miter lim="800000"/>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07" name="Google Shape;407;p32"/>
          <p:cNvSpPr/>
          <p:nvPr/>
        </p:nvSpPr>
        <p:spPr>
          <a:xfrm>
            <a:off x="8081911" y="66967"/>
            <a:ext cx="3780900" cy="787500"/>
          </a:xfrm>
          <a:prstGeom prst="homePlate">
            <a:avLst>
              <a:gd fmla="val 50000" name="adj"/>
            </a:avLst>
          </a:prstGeom>
          <a:solidFill>
            <a:srgbClr val="77B1D7"/>
          </a:solidFill>
          <a:ln cap="flat" cmpd="sng" w="12700">
            <a:solidFill>
              <a:srgbClr val="31538F"/>
            </a:solidFill>
            <a:prstDash val="solid"/>
            <a:miter lim="800000"/>
            <a:headEnd len="sm" w="sm" type="none"/>
            <a:tailEnd len="sm" w="sm" type="none"/>
          </a:ln>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08" name="Google Shape;408;p32"/>
          <p:cNvSpPr txBox="1"/>
          <p:nvPr/>
        </p:nvSpPr>
        <p:spPr>
          <a:xfrm>
            <a:off x="221546" y="460251"/>
            <a:ext cx="1518300" cy="430800"/>
          </a:xfrm>
          <a:prstGeom prst="rect">
            <a:avLst/>
          </a:prstGeom>
          <a:noFill/>
          <a:ln>
            <a:noFill/>
          </a:ln>
        </p:spPr>
        <p:txBody>
          <a:bodyPr anchorCtr="0" anchor="t" bIns="45700" lIns="91450" spcFirstLastPara="1" rIns="91450" wrap="square" tIns="45700">
            <a:spAutoFit/>
          </a:bodyPr>
          <a:lstStyle/>
          <a:p>
            <a:pPr indent="0" lvl="0" marL="0" marR="0" rtl="0" algn="ctr">
              <a:spcBef>
                <a:spcPts val="0"/>
              </a:spcBef>
              <a:spcAft>
                <a:spcPts val="0"/>
              </a:spcAft>
              <a:buNone/>
            </a:pPr>
            <a:r>
              <a:rPr b="1" lang="en-GB" sz="1100">
                <a:solidFill>
                  <a:srgbClr val="002060"/>
                </a:solidFill>
                <a:latin typeface="Inter"/>
                <a:ea typeface="Inter"/>
                <a:cs typeface="Inter"/>
                <a:sym typeface="Inter"/>
              </a:rPr>
              <a:t>Communication Activities</a:t>
            </a:r>
            <a:endParaRPr sz="1500">
              <a:latin typeface="Inter"/>
              <a:ea typeface="Inter"/>
              <a:cs typeface="Inter"/>
              <a:sym typeface="Inter"/>
            </a:endParaRPr>
          </a:p>
        </p:txBody>
      </p:sp>
      <p:pic>
        <p:nvPicPr>
          <p:cNvPr id="409" name="Google Shape;409;p32"/>
          <p:cNvPicPr preferRelativeResize="0"/>
          <p:nvPr/>
        </p:nvPicPr>
        <p:blipFill>
          <a:blip r:embed="rId3">
            <a:alphaModFix/>
          </a:blip>
          <a:stretch>
            <a:fillRect/>
          </a:stretch>
        </p:blipFill>
        <p:spPr>
          <a:xfrm>
            <a:off x="283227" y="144267"/>
            <a:ext cx="1364977" cy="430900"/>
          </a:xfrm>
          <a:prstGeom prst="rect">
            <a:avLst/>
          </a:prstGeom>
          <a:noFill/>
          <a:ln>
            <a:noFill/>
          </a:ln>
        </p:spPr>
      </p:pic>
      <p:sp>
        <p:nvSpPr>
          <p:cNvPr id="410" name="Google Shape;410;p32"/>
          <p:cNvSpPr txBox="1"/>
          <p:nvPr/>
        </p:nvSpPr>
        <p:spPr>
          <a:xfrm>
            <a:off x="2046198" y="131533"/>
            <a:ext cx="2307600" cy="831000"/>
          </a:xfrm>
          <a:prstGeom prst="rect">
            <a:avLst/>
          </a:prstGeom>
          <a:noFill/>
          <a:ln>
            <a:noFill/>
          </a:ln>
        </p:spPr>
        <p:txBody>
          <a:bodyPr anchorCtr="0" anchor="t" bIns="45700" lIns="91450" spcFirstLastPara="1" rIns="91450" wrap="square" tIns="45700">
            <a:spAutoFit/>
          </a:bodyPr>
          <a:lstStyle/>
          <a:p>
            <a:pPr indent="0" lvl="0" marL="0" marR="0" rtl="0" algn="ctr">
              <a:spcBef>
                <a:spcPts val="0"/>
              </a:spcBef>
              <a:spcAft>
                <a:spcPts val="0"/>
              </a:spcAft>
              <a:buNone/>
            </a:pPr>
            <a:r>
              <a:rPr b="1" lang="en-GB" sz="1200">
                <a:solidFill>
                  <a:srgbClr val="002060"/>
                </a:solidFill>
                <a:latin typeface="Inter"/>
                <a:ea typeface="Inter"/>
                <a:cs typeface="Inter"/>
                <a:sym typeface="Inter"/>
              </a:rPr>
              <a:t>Phase I</a:t>
            </a:r>
            <a:endParaRPr b="1" sz="1200">
              <a:solidFill>
                <a:srgbClr val="002060"/>
              </a:solidFill>
              <a:latin typeface="Inter"/>
              <a:ea typeface="Inter"/>
              <a:cs typeface="Inter"/>
              <a:sym typeface="Inter"/>
            </a:endParaRPr>
          </a:p>
          <a:p>
            <a:pPr indent="0" lvl="0" marL="0" marR="0" rtl="0" algn="ctr">
              <a:spcBef>
                <a:spcPts val="0"/>
              </a:spcBef>
              <a:spcAft>
                <a:spcPts val="0"/>
              </a:spcAft>
              <a:buNone/>
            </a:pPr>
            <a:r>
              <a:rPr lang="en-GB" sz="1200">
                <a:solidFill>
                  <a:srgbClr val="002060"/>
                </a:solidFill>
                <a:latin typeface="Inter"/>
                <a:ea typeface="Inter"/>
                <a:cs typeface="Inter"/>
                <a:sym typeface="Inter"/>
              </a:rPr>
              <a:t>Awareness, Engagement - Acquisition</a:t>
            </a:r>
            <a:endParaRPr sz="1200">
              <a:latin typeface="Inter"/>
              <a:ea typeface="Inter"/>
              <a:cs typeface="Inter"/>
              <a:sym typeface="Inter"/>
            </a:endParaRPr>
          </a:p>
          <a:p>
            <a:pPr indent="0" lvl="0" marL="0" marR="0" rtl="0" algn="ctr">
              <a:spcBef>
                <a:spcPts val="0"/>
              </a:spcBef>
              <a:spcAft>
                <a:spcPts val="0"/>
              </a:spcAft>
              <a:buNone/>
            </a:pPr>
            <a:r>
              <a:t/>
            </a:r>
            <a:endParaRPr b="1" sz="1200">
              <a:solidFill>
                <a:srgbClr val="002060"/>
              </a:solidFill>
              <a:latin typeface="Inter"/>
              <a:ea typeface="Inter"/>
              <a:cs typeface="Inter"/>
              <a:sym typeface="Inter"/>
            </a:endParaRPr>
          </a:p>
        </p:txBody>
      </p:sp>
      <p:sp>
        <p:nvSpPr>
          <p:cNvPr id="411" name="Google Shape;411;p32"/>
          <p:cNvSpPr txBox="1"/>
          <p:nvPr/>
        </p:nvSpPr>
        <p:spPr>
          <a:xfrm>
            <a:off x="5019650" y="125467"/>
            <a:ext cx="2384700" cy="646500"/>
          </a:xfrm>
          <a:prstGeom prst="rect">
            <a:avLst/>
          </a:prstGeom>
          <a:noFill/>
          <a:ln>
            <a:noFill/>
          </a:ln>
        </p:spPr>
        <p:txBody>
          <a:bodyPr anchorCtr="0" anchor="t" bIns="45700" lIns="91450" spcFirstLastPara="1" rIns="91450" wrap="square" tIns="45700">
            <a:spAutoFit/>
          </a:bodyPr>
          <a:lstStyle/>
          <a:p>
            <a:pPr indent="0" lvl="0" marL="0" marR="0" rtl="0" algn="ctr">
              <a:lnSpc>
                <a:spcPct val="100000"/>
              </a:lnSpc>
              <a:spcBef>
                <a:spcPts val="0"/>
              </a:spcBef>
              <a:spcAft>
                <a:spcPts val="0"/>
              </a:spcAft>
              <a:buNone/>
            </a:pPr>
            <a:r>
              <a:rPr b="1" lang="en-GB" sz="1200">
                <a:solidFill>
                  <a:srgbClr val="002060"/>
                </a:solidFill>
                <a:latin typeface="Inter"/>
                <a:ea typeface="Inter"/>
                <a:cs typeface="Inter"/>
                <a:sym typeface="Inter"/>
              </a:rPr>
              <a:t>Phase II </a:t>
            </a:r>
            <a:endParaRPr b="1" sz="1200">
              <a:solidFill>
                <a:srgbClr val="002060"/>
              </a:solidFill>
              <a:latin typeface="Inter"/>
              <a:ea typeface="Inter"/>
              <a:cs typeface="Inter"/>
              <a:sym typeface="Inter"/>
            </a:endParaRPr>
          </a:p>
          <a:p>
            <a:pPr indent="0" lvl="0" marL="0" marR="0" rtl="0" algn="ctr">
              <a:lnSpc>
                <a:spcPct val="100000"/>
              </a:lnSpc>
              <a:spcBef>
                <a:spcPts val="0"/>
              </a:spcBef>
              <a:spcAft>
                <a:spcPts val="0"/>
              </a:spcAft>
              <a:buNone/>
            </a:pPr>
            <a:r>
              <a:rPr lang="en-GB" sz="1200">
                <a:solidFill>
                  <a:srgbClr val="002060"/>
                </a:solidFill>
                <a:latin typeface="Inter"/>
                <a:ea typeface="Inter"/>
                <a:cs typeface="Inter"/>
                <a:sym typeface="Inter"/>
              </a:rPr>
              <a:t>Interest, Consideration - Activation</a:t>
            </a:r>
            <a:endParaRPr sz="1200">
              <a:solidFill>
                <a:srgbClr val="002060"/>
              </a:solidFill>
              <a:latin typeface="Inter"/>
              <a:ea typeface="Inter"/>
              <a:cs typeface="Inter"/>
              <a:sym typeface="Inter"/>
            </a:endParaRPr>
          </a:p>
        </p:txBody>
      </p:sp>
      <p:sp>
        <p:nvSpPr>
          <p:cNvPr id="412" name="Google Shape;412;p32"/>
          <p:cNvSpPr txBox="1"/>
          <p:nvPr/>
        </p:nvSpPr>
        <p:spPr>
          <a:xfrm>
            <a:off x="8337654" y="241776"/>
            <a:ext cx="2923200" cy="646500"/>
          </a:xfrm>
          <a:prstGeom prst="rect">
            <a:avLst/>
          </a:prstGeom>
          <a:noFill/>
          <a:ln>
            <a:noFill/>
          </a:ln>
        </p:spPr>
        <p:txBody>
          <a:bodyPr anchorCtr="0" anchor="t" bIns="45700" lIns="91450" spcFirstLastPara="1" rIns="91450" wrap="square" tIns="45700">
            <a:spAutoFit/>
          </a:bodyPr>
          <a:lstStyle/>
          <a:p>
            <a:pPr indent="0" lvl="0" marL="0" rtl="0" algn="ctr">
              <a:spcBef>
                <a:spcPts val="0"/>
              </a:spcBef>
              <a:spcAft>
                <a:spcPts val="0"/>
              </a:spcAft>
              <a:buSzPts val="1500"/>
              <a:buNone/>
            </a:pPr>
            <a:r>
              <a:rPr b="1" lang="en-GB" sz="1200">
                <a:solidFill>
                  <a:srgbClr val="002060"/>
                </a:solidFill>
                <a:latin typeface="Inter"/>
                <a:ea typeface="Inter"/>
                <a:cs typeface="Inter"/>
                <a:sym typeface="Inter"/>
              </a:rPr>
              <a:t>Phase III</a:t>
            </a:r>
            <a:endParaRPr b="1" sz="1200">
              <a:solidFill>
                <a:srgbClr val="002060"/>
              </a:solidFill>
              <a:latin typeface="Inter"/>
              <a:ea typeface="Inter"/>
              <a:cs typeface="Inter"/>
              <a:sym typeface="Inter"/>
            </a:endParaRPr>
          </a:p>
          <a:p>
            <a:pPr indent="0" lvl="0" marL="0" rtl="0" algn="ctr">
              <a:spcBef>
                <a:spcPts val="0"/>
              </a:spcBef>
              <a:spcAft>
                <a:spcPts val="0"/>
              </a:spcAft>
              <a:buClr>
                <a:schemeClr val="dk1"/>
              </a:buClr>
              <a:buSzPts val="1500"/>
              <a:buFont typeface="Arial"/>
              <a:buNone/>
            </a:pPr>
            <a:r>
              <a:rPr lang="en-GB" sz="1200">
                <a:solidFill>
                  <a:srgbClr val="002060"/>
                </a:solidFill>
                <a:latin typeface="Inter"/>
                <a:ea typeface="Inter"/>
                <a:cs typeface="Inter"/>
                <a:sym typeface="Inter"/>
              </a:rPr>
              <a:t>Conversion, Adoption – Retention	</a:t>
            </a:r>
            <a:endParaRPr sz="1200">
              <a:solidFill>
                <a:srgbClr val="002060"/>
              </a:solidFill>
              <a:latin typeface="Inter"/>
              <a:ea typeface="Inter"/>
              <a:cs typeface="Inter"/>
              <a:sym typeface="Inter"/>
            </a:endParaRPr>
          </a:p>
        </p:txBody>
      </p:sp>
      <p:cxnSp>
        <p:nvCxnSpPr>
          <p:cNvPr id="413" name="Google Shape;413;p32"/>
          <p:cNvCxnSpPr/>
          <p:nvPr/>
        </p:nvCxnSpPr>
        <p:spPr>
          <a:xfrm>
            <a:off x="8134420" y="6112293"/>
            <a:ext cx="0" cy="434100"/>
          </a:xfrm>
          <a:prstGeom prst="straightConnector1">
            <a:avLst/>
          </a:prstGeom>
          <a:noFill/>
          <a:ln cap="flat" cmpd="sng" w="25400">
            <a:solidFill>
              <a:srgbClr val="002060"/>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3"/>
          <p:cNvSpPr txBox="1"/>
          <p:nvPr>
            <p:ph idx="12" type="sldNum"/>
          </p:nvPr>
        </p:nvSpPr>
        <p:spPr>
          <a:xfrm>
            <a:off x="5407818" y="6492879"/>
            <a:ext cx="13776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sp>
        <p:nvSpPr>
          <p:cNvPr id="420" name="Google Shape;420;p33"/>
          <p:cNvSpPr txBox="1"/>
          <p:nvPr>
            <p:ph type="title"/>
          </p:nvPr>
        </p:nvSpPr>
        <p:spPr>
          <a:xfrm>
            <a:off x="313250" y="380075"/>
            <a:ext cx="10800000" cy="53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Planned Events</a:t>
            </a:r>
            <a:endParaRPr/>
          </a:p>
        </p:txBody>
      </p:sp>
      <p:cxnSp>
        <p:nvCxnSpPr>
          <p:cNvPr id="421" name="Google Shape;421;p33"/>
          <p:cNvCxnSpPr/>
          <p:nvPr/>
        </p:nvCxnSpPr>
        <p:spPr>
          <a:xfrm rot="10800000">
            <a:off x="5785766" y="2223512"/>
            <a:ext cx="24000" cy="12417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cxnSp>
        <p:nvCxnSpPr>
          <p:cNvPr id="422" name="Google Shape;422;p33"/>
          <p:cNvCxnSpPr>
            <a:endCxn id="423" idx="4"/>
          </p:cNvCxnSpPr>
          <p:nvPr/>
        </p:nvCxnSpPr>
        <p:spPr>
          <a:xfrm rot="10800000">
            <a:off x="9666231" y="3122947"/>
            <a:ext cx="10500" cy="3585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cxnSp>
        <p:nvCxnSpPr>
          <p:cNvPr id="424" name="Google Shape;424;p33"/>
          <p:cNvCxnSpPr/>
          <p:nvPr/>
        </p:nvCxnSpPr>
        <p:spPr>
          <a:xfrm flipH="1" rot="10800000">
            <a:off x="8848959" y="2523598"/>
            <a:ext cx="8100" cy="9525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grpSp>
        <p:nvGrpSpPr>
          <p:cNvPr id="425" name="Google Shape;425;p33"/>
          <p:cNvGrpSpPr/>
          <p:nvPr/>
        </p:nvGrpSpPr>
        <p:grpSpPr>
          <a:xfrm>
            <a:off x="595425" y="3563337"/>
            <a:ext cx="10302099" cy="371624"/>
            <a:chOff x="489097" y="3429000"/>
            <a:chExt cx="11121773" cy="388200"/>
          </a:xfrm>
        </p:grpSpPr>
        <p:sp>
          <p:nvSpPr>
            <p:cNvPr id="426" name="Google Shape;426;p33"/>
            <p:cNvSpPr/>
            <p:nvPr/>
          </p:nvSpPr>
          <p:spPr>
            <a:xfrm>
              <a:off x="489097"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JAN</a:t>
              </a:r>
              <a:endParaRPr sz="1100"/>
            </a:p>
          </p:txBody>
        </p:sp>
        <p:sp>
          <p:nvSpPr>
            <p:cNvPr id="427" name="Google Shape;427;p33"/>
            <p:cNvSpPr/>
            <p:nvPr/>
          </p:nvSpPr>
          <p:spPr>
            <a:xfrm>
              <a:off x="1417995"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FEB</a:t>
              </a:r>
              <a:endParaRPr sz="1100"/>
            </a:p>
          </p:txBody>
        </p:sp>
        <p:sp>
          <p:nvSpPr>
            <p:cNvPr id="428" name="Google Shape;428;p33"/>
            <p:cNvSpPr/>
            <p:nvPr/>
          </p:nvSpPr>
          <p:spPr>
            <a:xfrm>
              <a:off x="2346893"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MAR</a:t>
              </a:r>
              <a:endParaRPr sz="1100"/>
            </a:p>
          </p:txBody>
        </p:sp>
        <p:sp>
          <p:nvSpPr>
            <p:cNvPr id="429" name="Google Shape;429;p33"/>
            <p:cNvSpPr/>
            <p:nvPr/>
          </p:nvSpPr>
          <p:spPr>
            <a:xfrm>
              <a:off x="3275791"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APR</a:t>
              </a:r>
              <a:endParaRPr sz="1100"/>
            </a:p>
          </p:txBody>
        </p:sp>
        <p:sp>
          <p:nvSpPr>
            <p:cNvPr id="430" name="Google Shape;430;p33"/>
            <p:cNvSpPr/>
            <p:nvPr/>
          </p:nvSpPr>
          <p:spPr>
            <a:xfrm>
              <a:off x="4204689"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MAY</a:t>
              </a:r>
              <a:endParaRPr sz="1100"/>
            </a:p>
          </p:txBody>
        </p:sp>
        <p:sp>
          <p:nvSpPr>
            <p:cNvPr id="431" name="Google Shape;431;p33"/>
            <p:cNvSpPr/>
            <p:nvPr/>
          </p:nvSpPr>
          <p:spPr>
            <a:xfrm>
              <a:off x="5133587"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JUN</a:t>
              </a:r>
              <a:endParaRPr sz="1100"/>
            </a:p>
          </p:txBody>
        </p:sp>
        <p:sp>
          <p:nvSpPr>
            <p:cNvPr id="432" name="Google Shape;432;p33"/>
            <p:cNvSpPr/>
            <p:nvPr/>
          </p:nvSpPr>
          <p:spPr>
            <a:xfrm>
              <a:off x="6062485"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JUL</a:t>
              </a:r>
              <a:endParaRPr sz="1100"/>
            </a:p>
          </p:txBody>
        </p:sp>
        <p:sp>
          <p:nvSpPr>
            <p:cNvPr id="433" name="Google Shape;433;p33"/>
            <p:cNvSpPr/>
            <p:nvPr/>
          </p:nvSpPr>
          <p:spPr>
            <a:xfrm>
              <a:off x="6991383"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AUG</a:t>
              </a:r>
              <a:endParaRPr sz="1100"/>
            </a:p>
          </p:txBody>
        </p:sp>
        <p:sp>
          <p:nvSpPr>
            <p:cNvPr id="434" name="Google Shape;434;p33"/>
            <p:cNvSpPr/>
            <p:nvPr/>
          </p:nvSpPr>
          <p:spPr>
            <a:xfrm>
              <a:off x="7920281"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SEP</a:t>
              </a:r>
              <a:endParaRPr sz="1100"/>
            </a:p>
          </p:txBody>
        </p:sp>
        <p:sp>
          <p:nvSpPr>
            <p:cNvPr id="435" name="Google Shape;435;p33"/>
            <p:cNvSpPr/>
            <p:nvPr/>
          </p:nvSpPr>
          <p:spPr>
            <a:xfrm>
              <a:off x="8849179"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OCT</a:t>
              </a:r>
              <a:endParaRPr sz="1100"/>
            </a:p>
          </p:txBody>
        </p:sp>
        <p:sp>
          <p:nvSpPr>
            <p:cNvPr id="436" name="Google Shape;436;p33"/>
            <p:cNvSpPr/>
            <p:nvPr/>
          </p:nvSpPr>
          <p:spPr>
            <a:xfrm>
              <a:off x="9778077"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NOV</a:t>
              </a:r>
              <a:endParaRPr sz="1100"/>
            </a:p>
          </p:txBody>
        </p:sp>
        <p:sp>
          <p:nvSpPr>
            <p:cNvPr id="437" name="Google Shape;437;p33"/>
            <p:cNvSpPr/>
            <p:nvPr/>
          </p:nvSpPr>
          <p:spPr>
            <a:xfrm>
              <a:off x="10706970" y="3429000"/>
              <a:ext cx="903900" cy="388200"/>
            </a:xfrm>
            <a:prstGeom prst="homePlate">
              <a:avLst>
                <a:gd fmla="val 50000" name="adj"/>
              </a:avLst>
            </a:prstGeom>
            <a:solidFill>
              <a:srgbClr val="244061"/>
            </a:solidFill>
            <a:ln cap="flat" cmpd="sng" w="9525">
              <a:solidFill>
                <a:srgbClr val="D8D8D8"/>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i="0" lang="en-GB" sz="900" u="none" cap="none" strike="noStrike">
                  <a:solidFill>
                    <a:srgbClr val="FFFFFF"/>
                  </a:solidFill>
                  <a:latin typeface="Arial"/>
                  <a:ea typeface="Arial"/>
                  <a:cs typeface="Arial"/>
                  <a:sym typeface="Arial"/>
                </a:rPr>
                <a:t>DEC</a:t>
              </a:r>
              <a:endParaRPr sz="1100"/>
            </a:p>
          </p:txBody>
        </p:sp>
      </p:grpSp>
      <p:pic>
        <p:nvPicPr>
          <p:cNvPr descr="HANNOVER MESSE - Deutsche Messe" id="438" name="Google Shape;438;p33"/>
          <p:cNvPicPr preferRelativeResize="0"/>
          <p:nvPr/>
        </p:nvPicPr>
        <p:blipFill rotWithShape="1">
          <a:blip r:embed="rId3">
            <a:alphaModFix/>
          </a:blip>
          <a:srcRect b="0" l="0" r="0" t="0"/>
          <a:stretch/>
        </p:blipFill>
        <p:spPr>
          <a:xfrm>
            <a:off x="3578279" y="1636162"/>
            <a:ext cx="359491" cy="371518"/>
          </a:xfrm>
          <a:prstGeom prst="rect">
            <a:avLst/>
          </a:prstGeom>
          <a:noFill/>
          <a:ln>
            <a:noFill/>
          </a:ln>
        </p:spPr>
      </p:pic>
      <p:sp>
        <p:nvSpPr>
          <p:cNvPr id="439" name="Google Shape;439;p33"/>
          <p:cNvSpPr txBox="1"/>
          <p:nvPr/>
        </p:nvSpPr>
        <p:spPr>
          <a:xfrm>
            <a:off x="3937770" y="1544286"/>
            <a:ext cx="837300" cy="559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GB" sz="800" u="none" cap="none" strike="noStrike">
                <a:solidFill>
                  <a:srgbClr val="000000"/>
                </a:solidFill>
              </a:rPr>
              <a:t>Apr</a:t>
            </a:r>
            <a:r>
              <a:rPr b="1" lang="en-GB" sz="800">
                <a:solidFill>
                  <a:srgbClr val="000000"/>
                </a:solidFill>
              </a:rPr>
              <a:t>il</a:t>
            </a:r>
            <a:endParaRPr b="1" sz="800">
              <a:solidFill>
                <a:srgbClr val="000000"/>
              </a:solidFill>
            </a:endParaRPr>
          </a:p>
          <a:p>
            <a:pPr indent="0" lvl="0" marL="0" marR="0" rtl="0" algn="l">
              <a:spcBef>
                <a:spcPts val="0"/>
              </a:spcBef>
              <a:spcAft>
                <a:spcPts val="0"/>
              </a:spcAft>
              <a:buNone/>
            </a:pPr>
            <a:r>
              <a:rPr b="1" i="0" lang="en-GB" sz="800" u="none" cap="none" strike="noStrike">
                <a:solidFill>
                  <a:srgbClr val="000000"/>
                </a:solidFill>
              </a:rPr>
              <a:t>Hannover</a:t>
            </a:r>
            <a:br>
              <a:rPr b="1" i="0" lang="en-GB" sz="800" u="none" cap="none" strike="noStrike">
                <a:solidFill>
                  <a:srgbClr val="000000"/>
                </a:solidFill>
              </a:rPr>
            </a:br>
            <a:endParaRPr b="1" sz="800">
              <a:solidFill>
                <a:srgbClr val="000000"/>
              </a:solidFill>
            </a:endParaRPr>
          </a:p>
        </p:txBody>
      </p:sp>
      <p:cxnSp>
        <p:nvCxnSpPr>
          <p:cNvPr id="440" name="Google Shape;440;p33"/>
          <p:cNvCxnSpPr>
            <a:endCxn id="441" idx="4"/>
          </p:cNvCxnSpPr>
          <p:nvPr/>
        </p:nvCxnSpPr>
        <p:spPr>
          <a:xfrm rot="10800000">
            <a:off x="3760717" y="2257501"/>
            <a:ext cx="12600" cy="12102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41" name="Google Shape;441;p33"/>
          <p:cNvSpPr/>
          <p:nvPr/>
        </p:nvSpPr>
        <p:spPr>
          <a:xfrm>
            <a:off x="3686767" y="2104801"/>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cxnSp>
        <p:nvCxnSpPr>
          <p:cNvPr id="442" name="Google Shape;442;p33"/>
          <p:cNvCxnSpPr>
            <a:endCxn id="443" idx="4"/>
          </p:cNvCxnSpPr>
          <p:nvPr/>
        </p:nvCxnSpPr>
        <p:spPr>
          <a:xfrm rot="10800000">
            <a:off x="5398604" y="2799286"/>
            <a:ext cx="0" cy="6252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43" name="Google Shape;443;p33"/>
          <p:cNvSpPr/>
          <p:nvPr/>
        </p:nvSpPr>
        <p:spPr>
          <a:xfrm>
            <a:off x="5322104" y="2646286"/>
            <a:ext cx="153000" cy="1530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pic>
        <p:nvPicPr>
          <p:cNvPr descr="ITS World Congress 2021 - ECIU" id="444" name="Google Shape;444;p33"/>
          <p:cNvPicPr preferRelativeResize="0"/>
          <p:nvPr/>
        </p:nvPicPr>
        <p:blipFill rotWithShape="1">
          <a:blip r:embed="rId4">
            <a:alphaModFix/>
          </a:blip>
          <a:srcRect b="0" l="0" r="0" t="0"/>
          <a:stretch/>
        </p:blipFill>
        <p:spPr>
          <a:xfrm>
            <a:off x="8854853" y="1183427"/>
            <a:ext cx="939334" cy="439154"/>
          </a:xfrm>
          <a:prstGeom prst="rect">
            <a:avLst/>
          </a:prstGeom>
          <a:noFill/>
          <a:ln>
            <a:noFill/>
          </a:ln>
        </p:spPr>
      </p:pic>
      <p:sp>
        <p:nvSpPr>
          <p:cNvPr id="445" name="Google Shape;445;p33"/>
          <p:cNvSpPr txBox="1"/>
          <p:nvPr/>
        </p:nvSpPr>
        <p:spPr>
          <a:xfrm>
            <a:off x="9775878" y="1114996"/>
            <a:ext cx="837300" cy="559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800">
                <a:solidFill>
                  <a:srgbClr val="000000"/>
                </a:solidFill>
              </a:rPr>
              <a:t>Hamburg</a:t>
            </a:r>
            <a:br>
              <a:rPr b="1" lang="en-GB" sz="800">
                <a:solidFill>
                  <a:srgbClr val="000000"/>
                </a:solidFill>
              </a:rPr>
            </a:br>
            <a:r>
              <a:rPr b="1" lang="en-GB" sz="800">
                <a:solidFill>
                  <a:srgbClr val="000000"/>
                </a:solidFill>
              </a:rPr>
              <a:t>GERMANY</a:t>
            </a:r>
            <a:endParaRPr b="1" sz="800"/>
          </a:p>
        </p:txBody>
      </p:sp>
      <p:cxnSp>
        <p:nvCxnSpPr>
          <p:cNvPr id="446" name="Google Shape;446;p33"/>
          <p:cNvCxnSpPr/>
          <p:nvPr/>
        </p:nvCxnSpPr>
        <p:spPr>
          <a:xfrm rot="10800000">
            <a:off x="8635375" y="1590552"/>
            <a:ext cx="0" cy="18540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47" name="Google Shape;447;p33"/>
          <p:cNvSpPr/>
          <p:nvPr/>
        </p:nvSpPr>
        <p:spPr>
          <a:xfrm>
            <a:off x="8561508" y="1434594"/>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pic>
        <p:nvPicPr>
          <p:cNvPr id="448" name="Google Shape;448;p33"/>
          <p:cNvPicPr preferRelativeResize="0"/>
          <p:nvPr/>
        </p:nvPicPr>
        <p:blipFill rotWithShape="1">
          <a:blip r:embed="rId5">
            <a:alphaModFix/>
          </a:blip>
          <a:srcRect b="0" l="0" r="0" t="0"/>
          <a:stretch/>
        </p:blipFill>
        <p:spPr>
          <a:xfrm>
            <a:off x="8994626" y="2074623"/>
            <a:ext cx="829393" cy="494505"/>
          </a:xfrm>
          <a:prstGeom prst="rect">
            <a:avLst/>
          </a:prstGeom>
          <a:solidFill>
            <a:srgbClr val="FFFFFF"/>
          </a:solidFill>
          <a:ln cap="flat" cmpd="sng" w="9525">
            <a:solidFill>
              <a:srgbClr val="3F3F3F"/>
            </a:solidFill>
            <a:prstDash val="solid"/>
            <a:round/>
            <a:headEnd len="sm" w="sm" type="none"/>
            <a:tailEnd len="sm" w="sm" type="none"/>
          </a:ln>
        </p:spPr>
      </p:pic>
      <p:sp>
        <p:nvSpPr>
          <p:cNvPr id="449" name="Google Shape;449;p33"/>
          <p:cNvSpPr txBox="1"/>
          <p:nvPr/>
        </p:nvSpPr>
        <p:spPr>
          <a:xfrm>
            <a:off x="9824018" y="2056138"/>
            <a:ext cx="837300" cy="559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800">
                <a:solidFill>
                  <a:srgbClr val="000000"/>
                </a:solidFill>
              </a:rPr>
              <a:t>Berlin</a:t>
            </a:r>
            <a:br>
              <a:rPr b="1" lang="en-GB" sz="800">
                <a:solidFill>
                  <a:srgbClr val="000000"/>
                </a:solidFill>
              </a:rPr>
            </a:br>
            <a:r>
              <a:rPr b="1" lang="en-GB" sz="800">
                <a:solidFill>
                  <a:srgbClr val="000000"/>
                </a:solidFill>
              </a:rPr>
              <a:t>GERMANY</a:t>
            </a:r>
            <a:endParaRPr b="1" sz="800"/>
          </a:p>
        </p:txBody>
      </p:sp>
      <p:sp>
        <p:nvSpPr>
          <p:cNvPr id="450" name="Google Shape;450;p33"/>
          <p:cNvSpPr/>
          <p:nvPr/>
        </p:nvSpPr>
        <p:spPr>
          <a:xfrm>
            <a:off x="8782088" y="2350966"/>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pic>
        <p:nvPicPr>
          <p:cNvPr id="451" name="Google Shape;451;p33"/>
          <p:cNvPicPr preferRelativeResize="0"/>
          <p:nvPr/>
        </p:nvPicPr>
        <p:blipFill rotWithShape="1">
          <a:blip r:embed="rId6">
            <a:alphaModFix/>
          </a:blip>
          <a:srcRect b="0" l="0" r="0" t="0"/>
          <a:stretch/>
        </p:blipFill>
        <p:spPr>
          <a:xfrm>
            <a:off x="9787461" y="2742988"/>
            <a:ext cx="804514" cy="559807"/>
          </a:xfrm>
          <a:prstGeom prst="rect">
            <a:avLst/>
          </a:prstGeom>
          <a:noFill/>
          <a:ln>
            <a:noFill/>
          </a:ln>
        </p:spPr>
      </p:pic>
      <p:sp>
        <p:nvSpPr>
          <p:cNvPr id="452" name="Google Shape;452;p33"/>
          <p:cNvSpPr txBox="1"/>
          <p:nvPr/>
        </p:nvSpPr>
        <p:spPr>
          <a:xfrm>
            <a:off x="10557987" y="2714175"/>
            <a:ext cx="837300" cy="559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800">
                <a:solidFill>
                  <a:srgbClr val="000000"/>
                </a:solidFill>
              </a:rPr>
              <a:t>Barcelona</a:t>
            </a:r>
            <a:endParaRPr b="1" sz="800">
              <a:solidFill>
                <a:srgbClr val="000000"/>
              </a:solidFill>
            </a:endParaRPr>
          </a:p>
          <a:p>
            <a:pPr indent="0" lvl="0" marL="0" marR="0" rtl="0" algn="l">
              <a:spcBef>
                <a:spcPts val="0"/>
              </a:spcBef>
              <a:spcAft>
                <a:spcPts val="0"/>
              </a:spcAft>
              <a:buNone/>
            </a:pPr>
            <a:r>
              <a:rPr b="1" lang="en-GB" sz="800">
                <a:solidFill>
                  <a:srgbClr val="000000"/>
                </a:solidFill>
              </a:rPr>
              <a:t>SPAIN</a:t>
            </a:r>
            <a:br>
              <a:rPr b="1" lang="en-GB" sz="800">
                <a:solidFill>
                  <a:srgbClr val="000000"/>
                </a:solidFill>
              </a:rPr>
            </a:br>
            <a:endParaRPr b="1" sz="800"/>
          </a:p>
        </p:txBody>
      </p:sp>
      <p:sp>
        <p:nvSpPr>
          <p:cNvPr id="423" name="Google Shape;423;p33"/>
          <p:cNvSpPr/>
          <p:nvPr/>
        </p:nvSpPr>
        <p:spPr>
          <a:xfrm>
            <a:off x="9592281" y="2970247"/>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cxnSp>
        <p:nvCxnSpPr>
          <p:cNvPr id="453" name="Google Shape;453;p33"/>
          <p:cNvCxnSpPr/>
          <p:nvPr/>
        </p:nvCxnSpPr>
        <p:spPr>
          <a:xfrm rot="10800000">
            <a:off x="5245966" y="4030059"/>
            <a:ext cx="0" cy="6882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54" name="Google Shape;454;p33"/>
          <p:cNvSpPr/>
          <p:nvPr/>
        </p:nvSpPr>
        <p:spPr>
          <a:xfrm>
            <a:off x="5171563" y="4738846"/>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grpSp>
        <p:nvGrpSpPr>
          <p:cNvPr id="455" name="Google Shape;455;p33"/>
          <p:cNvGrpSpPr/>
          <p:nvPr/>
        </p:nvGrpSpPr>
        <p:grpSpPr>
          <a:xfrm>
            <a:off x="5304011" y="4231410"/>
            <a:ext cx="818472" cy="532153"/>
            <a:chOff x="4179124" y="3462825"/>
            <a:chExt cx="662677" cy="416950"/>
          </a:xfrm>
        </p:grpSpPr>
        <p:pic>
          <p:nvPicPr>
            <p:cNvPr descr="FIWARE Global Summit 2020" id="456" name="Google Shape;456;p33"/>
            <p:cNvPicPr preferRelativeResize="0"/>
            <p:nvPr/>
          </p:nvPicPr>
          <p:blipFill rotWithShape="1">
            <a:blip r:embed="rId7">
              <a:alphaModFix/>
            </a:blip>
            <a:srcRect b="0" l="0" r="11730" t="0"/>
            <a:stretch/>
          </p:blipFill>
          <p:spPr>
            <a:xfrm>
              <a:off x="4190401" y="3464675"/>
              <a:ext cx="651400" cy="415100"/>
            </a:xfrm>
            <a:prstGeom prst="rect">
              <a:avLst/>
            </a:prstGeom>
            <a:noFill/>
            <a:ln>
              <a:noFill/>
            </a:ln>
          </p:spPr>
        </p:pic>
        <p:sp>
          <p:nvSpPr>
            <p:cNvPr id="457" name="Google Shape;457;p33"/>
            <p:cNvSpPr txBox="1"/>
            <p:nvPr/>
          </p:nvSpPr>
          <p:spPr>
            <a:xfrm>
              <a:off x="4179124" y="3462825"/>
              <a:ext cx="595500" cy="387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rgbClr val="FFFFFF"/>
                  </a:solidFill>
                  <a:latin typeface="Arial"/>
                  <a:ea typeface="Arial"/>
                  <a:cs typeface="Arial"/>
                  <a:sym typeface="Arial"/>
                </a:rPr>
                <a:t>FIWARE</a:t>
              </a:r>
              <a:br>
                <a:rPr b="1" lang="en-GB" sz="900">
                  <a:solidFill>
                    <a:srgbClr val="FFFFFF"/>
                  </a:solidFill>
                  <a:latin typeface="Arial"/>
                  <a:ea typeface="Arial"/>
                  <a:cs typeface="Arial"/>
                  <a:sym typeface="Arial"/>
                </a:rPr>
              </a:br>
              <a:r>
                <a:rPr b="1" lang="en-GB" sz="900">
                  <a:solidFill>
                    <a:srgbClr val="FFFFFF"/>
                  </a:solidFill>
                </a:rPr>
                <a:t>FEST</a:t>
              </a:r>
              <a:endParaRPr b="1" sz="800">
                <a:solidFill>
                  <a:srgbClr val="FFFFFF"/>
                </a:solidFill>
                <a:latin typeface="Arial"/>
                <a:ea typeface="Arial"/>
                <a:cs typeface="Arial"/>
                <a:sym typeface="Arial"/>
              </a:endParaRPr>
            </a:p>
          </p:txBody>
        </p:sp>
      </p:grpSp>
      <p:pic>
        <p:nvPicPr>
          <p:cNvPr descr="Smart Agrifood Summit Logo" id="458" name="Google Shape;458;p33"/>
          <p:cNvPicPr preferRelativeResize="0"/>
          <p:nvPr/>
        </p:nvPicPr>
        <p:blipFill rotWithShape="1">
          <a:blip r:embed="rId8">
            <a:alphaModFix/>
          </a:blip>
          <a:srcRect b="0" l="0" r="0" t="0"/>
          <a:stretch/>
        </p:blipFill>
        <p:spPr>
          <a:xfrm>
            <a:off x="6771698" y="1871521"/>
            <a:ext cx="1360298" cy="437362"/>
          </a:xfrm>
          <a:prstGeom prst="rect">
            <a:avLst/>
          </a:prstGeom>
          <a:solidFill>
            <a:srgbClr val="FFFFFF"/>
          </a:solidFill>
          <a:ln>
            <a:noFill/>
          </a:ln>
        </p:spPr>
      </p:pic>
      <p:pic>
        <p:nvPicPr>
          <p:cNvPr descr="Greencities 2021(Malaga) - 12th Forum of Intelligence and Urban  Sustainability -- showsbee.com" id="459" name="Google Shape;459;p33"/>
          <p:cNvPicPr preferRelativeResize="0"/>
          <p:nvPr/>
        </p:nvPicPr>
        <p:blipFill rotWithShape="1">
          <a:blip r:embed="rId9">
            <a:alphaModFix/>
          </a:blip>
          <a:srcRect b="0" l="0" r="0" t="0"/>
          <a:stretch/>
        </p:blipFill>
        <p:spPr>
          <a:xfrm>
            <a:off x="6622039" y="2708022"/>
            <a:ext cx="1029699" cy="255025"/>
          </a:xfrm>
          <a:prstGeom prst="rect">
            <a:avLst/>
          </a:prstGeom>
          <a:noFill/>
          <a:ln>
            <a:noFill/>
          </a:ln>
        </p:spPr>
      </p:pic>
      <p:sp>
        <p:nvSpPr>
          <p:cNvPr id="460" name="Google Shape;460;p33"/>
          <p:cNvSpPr txBox="1"/>
          <p:nvPr/>
        </p:nvSpPr>
        <p:spPr>
          <a:xfrm>
            <a:off x="6789074" y="2983274"/>
            <a:ext cx="837300" cy="5598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800">
                <a:solidFill>
                  <a:srgbClr val="000000"/>
                </a:solidFill>
              </a:rPr>
              <a:t>Málaga</a:t>
            </a:r>
            <a:endParaRPr b="1" sz="800">
              <a:solidFill>
                <a:srgbClr val="000000"/>
              </a:solidFill>
            </a:endParaRPr>
          </a:p>
          <a:p>
            <a:pPr indent="0" lvl="0" marL="0" marR="0" rtl="0" algn="l">
              <a:spcBef>
                <a:spcPts val="0"/>
              </a:spcBef>
              <a:spcAft>
                <a:spcPts val="0"/>
              </a:spcAft>
              <a:buNone/>
            </a:pPr>
            <a:r>
              <a:rPr b="1" lang="en-GB" sz="800">
                <a:solidFill>
                  <a:srgbClr val="000000"/>
                </a:solidFill>
              </a:rPr>
              <a:t>SPAIN</a:t>
            </a:r>
            <a:endParaRPr b="1" sz="800">
              <a:solidFill>
                <a:srgbClr val="000000"/>
              </a:solidFill>
            </a:endParaRPr>
          </a:p>
        </p:txBody>
      </p:sp>
      <p:cxnSp>
        <p:nvCxnSpPr>
          <p:cNvPr id="461" name="Google Shape;461;p33"/>
          <p:cNvCxnSpPr/>
          <p:nvPr/>
        </p:nvCxnSpPr>
        <p:spPr>
          <a:xfrm rot="10800000">
            <a:off x="4589396" y="4055653"/>
            <a:ext cx="11400" cy="6831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62" name="Google Shape;462;p33"/>
          <p:cNvSpPr/>
          <p:nvPr/>
        </p:nvSpPr>
        <p:spPr>
          <a:xfrm>
            <a:off x="4526876" y="4738753"/>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463" name="Google Shape;463;p33"/>
          <p:cNvSpPr/>
          <p:nvPr/>
        </p:nvSpPr>
        <p:spPr>
          <a:xfrm>
            <a:off x="5721211" y="2141998"/>
            <a:ext cx="153000" cy="1530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cxnSp>
        <p:nvCxnSpPr>
          <p:cNvPr id="464" name="Google Shape;464;p33"/>
          <p:cNvCxnSpPr/>
          <p:nvPr/>
        </p:nvCxnSpPr>
        <p:spPr>
          <a:xfrm rot="10800000">
            <a:off x="7760957" y="3098929"/>
            <a:ext cx="0" cy="3642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65" name="Google Shape;465;p33"/>
          <p:cNvSpPr/>
          <p:nvPr/>
        </p:nvSpPr>
        <p:spPr>
          <a:xfrm>
            <a:off x="7687024" y="2980070"/>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cxnSp>
        <p:nvCxnSpPr>
          <p:cNvPr id="466" name="Google Shape;466;p33"/>
          <p:cNvCxnSpPr>
            <a:endCxn id="467" idx="4"/>
          </p:cNvCxnSpPr>
          <p:nvPr/>
        </p:nvCxnSpPr>
        <p:spPr>
          <a:xfrm rot="10800000">
            <a:off x="7949201" y="2549197"/>
            <a:ext cx="0" cy="9141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67" name="Google Shape;467;p33"/>
          <p:cNvSpPr/>
          <p:nvPr/>
        </p:nvSpPr>
        <p:spPr>
          <a:xfrm>
            <a:off x="7875251" y="2396497"/>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468" name="Google Shape;468;p33"/>
          <p:cNvSpPr txBox="1"/>
          <p:nvPr/>
        </p:nvSpPr>
        <p:spPr>
          <a:xfrm>
            <a:off x="5624545" y="1653946"/>
            <a:ext cx="166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t>28/06– 01/07</a:t>
            </a:r>
            <a:endParaRPr b="1" sz="800"/>
          </a:p>
          <a:p>
            <a:pPr indent="0" lvl="0" marL="0" rtl="0" algn="l">
              <a:spcBef>
                <a:spcPts val="0"/>
              </a:spcBef>
              <a:spcAft>
                <a:spcPts val="0"/>
              </a:spcAft>
              <a:buNone/>
            </a:pPr>
            <a:r>
              <a:rPr b="1" lang="en-GB" sz="800"/>
              <a:t>Barcelona</a:t>
            </a:r>
            <a:endParaRPr b="1" sz="800"/>
          </a:p>
        </p:txBody>
      </p:sp>
      <p:pic>
        <p:nvPicPr>
          <p:cNvPr id="469" name="Google Shape;469;p33"/>
          <p:cNvPicPr preferRelativeResize="0"/>
          <p:nvPr/>
        </p:nvPicPr>
        <p:blipFill>
          <a:blip r:embed="rId10">
            <a:alphaModFix/>
          </a:blip>
          <a:stretch>
            <a:fillRect/>
          </a:stretch>
        </p:blipFill>
        <p:spPr>
          <a:xfrm>
            <a:off x="5676983" y="1332348"/>
            <a:ext cx="553417" cy="437360"/>
          </a:xfrm>
          <a:prstGeom prst="rect">
            <a:avLst/>
          </a:prstGeom>
          <a:noFill/>
          <a:ln>
            <a:noFill/>
          </a:ln>
        </p:spPr>
      </p:pic>
      <p:pic>
        <p:nvPicPr>
          <p:cNvPr id="470" name="Google Shape;470;p33"/>
          <p:cNvPicPr preferRelativeResize="0"/>
          <p:nvPr/>
        </p:nvPicPr>
        <p:blipFill rotWithShape="1">
          <a:blip r:embed="rId11">
            <a:alphaModFix/>
          </a:blip>
          <a:srcRect b="24953" l="14344" r="42645" t="57141"/>
          <a:stretch/>
        </p:blipFill>
        <p:spPr>
          <a:xfrm>
            <a:off x="3074966" y="5099729"/>
            <a:ext cx="1479654" cy="397854"/>
          </a:xfrm>
          <a:prstGeom prst="rect">
            <a:avLst/>
          </a:prstGeom>
          <a:noFill/>
          <a:ln>
            <a:noFill/>
          </a:ln>
        </p:spPr>
      </p:pic>
      <p:pic>
        <p:nvPicPr>
          <p:cNvPr id="471" name="Google Shape;471;p33"/>
          <p:cNvPicPr preferRelativeResize="0"/>
          <p:nvPr/>
        </p:nvPicPr>
        <p:blipFill>
          <a:blip r:embed="rId12">
            <a:alphaModFix/>
          </a:blip>
          <a:stretch>
            <a:fillRect/>
          </a:stretch>
        </p:blipFill>
        <p:spPr>
          <a:xfrm>
            <a:off x="3363937" y="4765812"/>
            <a:ext cx="1128432" cy="333908"/>
          </a:xfrm>
          <a:prstGeom prst="rect">
            <a:avLst/>
          </a:prstGeom>
          <a:noFill/>
          <a:ln>
            <a:noFill/>
          </a:ln>
        </p:spPr>
      </p:pic>
      <p:sp>
        <p:nvSpPr>
          <p:cNvPr id="472" name="Google Shape;472;p33"/>
          <p:cNvSpPr txBox="1"/>
          <p:nvPr/>
        </p:nvSpPr>
        <p:spPr>
          <a:xfrm>
            <a:off x="3096510" y="5419404"/>
            <a:ext cx="166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25/05– 27/05</a:t>
            </a:r>
            <a:endParaRPr sz="900"/>
          </a:p>
          <a:p>
            <a:pPr indent="0" lvl="0" marL="0" rtl="0" algn="l">
              <a:spcBef>
                <a:spcPts val="0"/>
              </a:spcBef>
              <a:spcAft>
                <a:spcPts val="0"/>
              </a:spcAft>
              <a:buNone/>
            </a:pPr>
            <a:r>
              <a:rPr lang="en-GB" sz="900"/>
              <a:t>Virtual</a:t>
            </a:r>
            <a:endParaRPr sz="900"/>
          </a:p>
        </p:txBody>
      </p:sp>
      <p:pic>
        <p:nvPicPr>
          <p:cNvPr id="473" name="Google Shape;473;p33"/>
          <p:cNvPicPr preferRelativeResize="0"/>
          <p:nvPr/>
        </p:nvPicPr>
        <p:blipFill>
          <a:blip r:embed="rId13">
            <a:alphaModFix/>
          </a:blip>
          <a:stretch>
            <a:fillRect/>
          </a:stretch>
        </p:blipFill>
        <p:spPr>
          <a:xfrm>
            <a:off x="4094392" y="2252902"/>
            <a:ext cx="1479662" cy="337551"/>
          </a:xfrm>
          <a:prstGeom prst="rect">
            <a:avLst/>
          </a:prstGeom>
          <a:noFill/>
          <a:ln>
            <a:noFill/>
          </a:ln>
        </p:spPr>
      </p:pic>
      <p:sp>
        <p:nvSpPr>
          <p:cNvPr id="474" name="Google Shape;474;p33"/>
          <p:cNvSpPr txBox="1"/>
          <p:nvPr/>
        </p:nvSpPr>
        <p:spPr>
          <a:xfrm>
            <a:off x="4246652" y="1827002"/>
            <a:ext cx="112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solidFill>
                  <a:srgbClr val="000000"/>
                </a:solidFill>
              </a:rPr>
              <a:t>22/06– 23/06</a:t>
            </a:r>
            <a:endParaRPr b="1" sz="800">
              <a:solidFill>
                <a:srgbClr val="000000"/>
              </a:solidFill>
            </a:endParaRPr>
          </a:p>
          <a:p>
            <a:pPr indent="0" lvl="0" marL="0" rtl="0" algn="l">
              <a:spcBef>
                <a:spcPts val="0"/>
              </a:spcBef>
              <a:spcAft>
                <a:spcPts val="0"/>
              </a:spcAft>
              <a:buNone/>
            </a:pPr>
            <a:r>
              <a:rPr b="1" lang="en-GB" sz="800">
                <a:solidFill>
                  <a:srgbClr val="000000"/>
                </a:solidFill>
              </a:rPr>
              <a:t>Virtual</a:t>
            </a:r>
            <a:endParaRPr b="1" sz="800"/>
          </a:p>
        </p:txBody>
      </p:sp>
      <p:sp>
        <p:nvSpPr>
          <p:cNvPr id="475" name="Google Shape;475;p33"/>
          <p:cNvSpPr txBox="1"/>
          <p:nvPr/>
        </p:nvSpPr>
        <p:spPr>
          <a:xfrm>
            <a:off x="5209832" y="3902908"/>
            <a:ext cx="1128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000000"/>
                </a:solidFill>
              </a:rPr>
              <a:t>08/06 - 10/06</a:t>
            </a:r>
            <a:endParaRPr/>
          </a:p>
        </p:txBody>
      </p:sp>
      <p:sp>
        <p:nvSpPr>
          <p:cNvPr id="476" name="Google Shape;476;p33"/>
          <p:cNvSpPr txBox="1"/>
          <p:nvPr/>
        </p:nvSpPr>
        <p:spPr>
          <a:xfrm>
            <a:off x="4526885" y="5328197"/>
            <a:ext cx="1029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000000"/>
                </a:solidFill>
              </a:rPr>
              <a:t>16, 17, 18 June </a:t>
            </a:r>
            <a:endParaRPr/>
          </a:p>
        </p:txBody>
      </p:sp>
      <p:sp>
        <p:nvSpPr>
          <p:cNvPr id="477" name="Google Shape;477;p33"/>
          <p:cNvSpPr txBox="1"/>
          <p:nvPr/>
        </p:nvSpPr>
        <p:spPr>
          <a:xfrm>
            <a:off x="4492372" y="5515709"/>
            <a:ext cx="10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Montserrat"/>
                <a:ea typeface="Montserrat"/>
                <a:cs typeface="Montserrat"/>
                <a:sym typeface="Montserrat"/>
              </a:rPr>
              <a:t>FIWARE </a:t>
            </a:r>
            <a:endParaRPr b="1" sz="1200">
              <a:latin typeface="Montserrat"/>
              <a:ea typeface="Montserrat"/>
              <a:cs typeface="Montserrat"/>
              <a:sym typeface="Montserrat"/>
            </a:endParaRPr>
          </a:p>
          <a:p>
            <a:pPr indent="0" lvl="0" marL="0" rtl="0" algn="l">
              <a:spcBef>
                <a:spcPts val="0"/>
              </a:spcBef>
              <a:spcAft>
                <a:spcPts val="0"/>
              </a:spcAft>
              <a:buNone/>
            </a:pPr>
            <a:r>
              <a:rPr b="1" lang="en-GB" sz="1200">
                <a:latin typeface="Montserrat"/>
                <a:ea typeface="Montserrat"/>
                <a:cs typeface="Montserrat"/>
                <a:sym typeface="Montserrat"/>
              </a:rPr>
              <a:t>Camp</a:t>
            </a:r>
            <a:endParaRPr b="1" sz="1200">
              <a:latin typeface="Montserrat"/>
              <a:ea typeface="Montserrat"/>
              <a:cs typeface="Montserrat"/>
              <a:sym typeface="Montserrat"/>
            </a:endParaRPr>
          </a:p>
        </p:txBody>
      </p:sp>
      <p:cxnSp>
        <p:nvCxnSpPr>
          <p:cNvPr id="478" name="Google Shape;478;p33"/>
          <p:cNvCxnSpPr/>
          <p:nvPr/>
        </p:nvCxnSpPr>
        <p:spPr>
          <a:xfrm rot="10800000">
            <a:off x="4948945" y="4076444"/>
            <a:ext cx="11400" cy="10149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79" name="Google Shape;479;p33"/>
          <p:cNvSpPr/>
          <p:nvPr/>
        </p:nvSpPr>
        <p:spPr>
          <a:xfrm>
            <a:off x="4886425" y="5068364"/>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cxnSp>
        <p:nvCxnSpPr>
          <p:cNvPr id="480" name="Google Shape;480;p33"/>
          <p:cNvCxnSpPr/>
          <p:nvPr/>
        </p:nvCxnSpPr>
        <p:spPr>
          <a:xfrm rot="10800000">
            <a:off x="8712043" y="3971560"/>
            <a:ext cx="12900" cy="11058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81" name="Google Shape;481;p33"/>
          <p:cNvSpPr/>
          <p:nvPr/>
        </p:nvSpPr>
        <p:spPr>
          <a:xfrm>
            <a:off x="8664236" y="5108538"/>
            <a:ext cx="147900" cy="1527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pic>
        <p:nvPicPr>
          <p:cNvPr id="482" name="Google Shape;482;p33"/>
          <p:cNvPicPr preferRelativeResize="0"/>
          <p:nvPr/>
        </p:nvPicPr>
        <p:blipFill>
          <a:blip r:embed="rId14">
            <a:alphaModFix/>
          </a:blip>
          <a:stretch>
            <a:fillRect/>
          </a:stretch>
        </p:blipFill>
        <p:spPr>
          <a:xfrm>
            <a:off x="7130209" y="4640545"/>
            <a:ext cx="1360292" cy="260177"/>
          </a:xfrm>
          <a:prstGeom prst="rect">
            <a:avLst/>
          </a:prstGeom>
          <a:noFill/>
          <a:ln>
            <a:noFill/>
          </a:ln>
        </p:spPr>
      </p:pic>
      <p:sp>
        <p:nvSpPr>
          <p:cNvPr id="483" name="Google Shape;483;p33"/>
          <p:cNvSpPr txBox="1"/>
          <p:nvPr/>
        </p:nvSpPr>
        <p:spPr>
          <a:xfrm>
            <a:off x="7732742" y="4958143"/>
            <a:ext cx="837300" cy="5598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800">
                <a:solidFill>
                  <a:srgbClr val="000000"/>
                </a:solidFill>
              </a:rPr>
              <a:t>Barcelona</a:t>
            </a:r>
            <a:endParaRPr b="1" sz="800">
              <a:solidFill>
                <a:srgbClr val="000000"/>
              </a:solidFill>
            </a:endParaRPr>
          </a:p>
          <a:p>
            <a:pPr indent="0" lvl="0" marL="0" marR="0" rtl="0" algn="r">
              <a:spcBef>
                <a:spcPts val="0"/>
              </a:spcBef>
              <a:spcAft>
                <a:spcPts val="0"/>
              </a:spcAft>
              <a:buNone/>
            </a:pPr>
            <a:r>
              <a:rPr b="1" lang="en-GB" sz="800">
                <a:solidFill>
                  <a:srgbClr val="000000"/>
                </a:solidFill>
              </a:rPr>
              <a:t>SPAIN</a:t>
            </a:r>
            <a:endParaRPr b="1" sz="800">
              <a:solidFill>
                <a:srgbClr val="000000"/>
              </a:solidFill>
            </a:endParaRPr>
          </a:p>
        </p:txBody>
      </p:sp>
      <p:pic>
        <p:nvPicPr>
          <p:cNvPr id="484" name="Google Shape;484;p33"/>
          <p:cNvPicPr preferRelativeResize="0"/>
          <p:nvPr/>
        </p:nvPicPr>
        <p:blipFill>
          <a:blip r:embed="rId15">
            <a:alphaModFix/>
          </a:blip>
          <a:stretch>
            <a:fillRect/>
          </a:stretch>
        </p:blipFill>
        <p:spPr>
          <a:xfrm>
            <a:off x="1321658" y="2523600"/>
            <a:ext cx="837387" cy="319471"/>
          </a:xfrm>
          <a:prstGeom prst="rect">
            <a:avLst/>
          </a:prstGeom>
          <a:noFill/>
          <a:ln>
            <a:noFill/>
          </a:ln>
        </p:spPr>
      </p:pic>
      <p:cxnSp>
        <p:nvCxnSpPr>
          <p:cNvPr id="485" name="Google Shape;485;p33"/>
          <p:cNvCxnSpPr/>
          <p:nvPr/>
        </p:nvCxnSpPr>
        <p:spPr>
          <a:xfrm rot="10800000">
            <a:off x="2046037" y="3094423"/>
            <a:ext cx="2400" cy="3732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86" name="Google Shape;486;p33"/>
          <p:cNvSpPr/>
          <p:nvPr/>
        </p:nvSpPr>
        <p:spPr>
          <a:xfrm>
            <a:off x="1969304" y="3027286"/>
            <a:ext cx="153000" cy="1530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pic>
        <p:nvPicPr>
          <p:cNvPr id="487" name="Google Shape;487;p33"/>
          <p:cNvPicPr preferRelativeResize="0"/>
          <p:nvPr/>
        </p:nvPicPr>
        <p:blipFill>
          <a:blip r:embed="rId16">
            <a:alphaModFix/>
          </a:blip>
          <a:stretch>
            <a:fillRect/>
          </a:stretch>
        </p:blipFill>
        <p:spPr>
          <a:xfrm>
            <a:off x="4404341" y="2893263"/>
            <a:ext cx="607072" cy="373200"/>
          </a:xfrm>
          <a:prstGeom prst="rect">
            <a:avLst/>
          </a:prstGeom>
          <a:noFill/>
          <a:ln>
            <a:noFill/>
          </a:ln>
        </p:spPr>
      </p:pic>
      <p:cxnSp>
        <p:nvCxnSpPr>
          <p:cNvPr id="488" name="Google Shape;488;p33"/>
          <p:cNvCxnSpPr/>
          <p:nvPr/>
        </p:nvCxnSpPr>
        <p:spPr>
          <a:xfrm rot="10800000">
            <a:off x="5133562" y="3152960"/>
            <a:ext cx="2400" cy="373200"/>
          </a:xfrm>
          <a:prstGeom prst="straightConnector1">
            <a:avLst/>
          </a:prstGeom>
          <a:noFill/>
          <a:ln cap="flat" cmpd="sng" w="25400">
            <a:solidFill>
              <a:srgbClr val="93B3D7"/>
            </a:solidFill>
            <a:prstDash val="solid"/>
            <a:round/>
            <a:headEnd len="sm" w="sm" type="none"/>
            <a:tailEnd len="sm" w="sm" type="none"/>
          </a:ln>
          <a:effectLst>
            <a:outerShdw blurRad="40000" rotWithShape="0" dir="5400000" dist="20000">
              <a:srgbClr val="000000">
                <a:alpha val="37650"/>
              </a:srgbClr>
            </a:outerShdw>
          </a:effectLst>
        </p:spPr>
      </p:cxnSp>
      <p:sp>
        <p:nvSpPr>
          <p:cNvPr id="489" name="Google Shape;489;p33"/>
          <p:cNvSpPr/>
          <p:nvPr/>
        </p:nvSpPr>
        <p:spPr>
          <a:xfrm>
            <a:off x="5056829" y="3085824"/>
            <a:ext cx="153000" cy="153000"/>
          </a:xfrm>
          <a:prstGeom prst="ellipse">
            <a:avLst/>
          </a:prstGeom>
          <a:solidFill>
            <a:srgbClr val="D8D8D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FFFFF"/>
              </a:solidFill>
              <a:latin typeface="Arial"/>
              <a:ea typeface="Arial"/>
              <a:cs typeface="Arial"/>
              <a:sym typeface="Arial"/>
            </a:endParaRPr>
          </a:p>
        </p:txBody>
      </p:sp>
      <p:sp>
        <p:nvSpPr>
          <p:cNvPr id="490" name="Google Shape;490;p33"/>
          <p:cNvSpPr txBox="1"/>
          <p:nvPr/>
        </p:nvSpPr>
        <p:spPr>
          <a:xfrm>
            <a:off x="4492375" y="3171900"/>
            <a:ext cx="60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10</a:t>
            </a:r>
            <a:r>
              <a:rPr lang="en-GB" sz="900">
                <a:solidFill>
                  <a:srgbClr val="000000"/>
                </a:solidFill>
              </a:rPr>
              <a:t> June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idx="12" type="sldNum"/>
          </p:nvPr>
        </p:nvSpPr>
        <p:spPr>
          <a:xfrm>
            <a:off x="5407818" y="6492879"/>
            <a:ext cx="13776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497" name="Google Shape;497;p34"/>
          <p:cNvSpPr txBox="1"/>
          <p:nvPr>
            <p:ph type="title"/>
          </p:nvPr>
        </p:nvSpPr>
        <p:spPr>
          <a:xfrm>
            <a:off x="313250" y="380075"/>
            <a:ext cx="10800000" cy="53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Planned Events</a:t>
            </a:r>
            <a:endParaRPr/>
          </a:p>
        </p:txBody>
      </p:sp>
      <p:pic>
        <p:nvPicPr>
          <p:cNvPr id="498" name="Google Shape;498;p34"/>
          <p:cNvPicPr preferRelativeResize="0"/>
          <p:nvPr/>
        </p:nvPicPr>
        <p:blipFill>
          <a:blip r:embed="rId3">
            <a:alphaModFix/>
          </a:blip>
          <a:stretch>
            <a:fillRect/>
          </a:stretch>
        </p:blipFill>
        <p:spPr>
          <a:xfrm>
            <a:off x="549250" y="1064675"/>
            <a:ext cx="10800000" cy="50888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5"/>
          <p:cNvSpPr txBox="1"/>
          <p:nvPr>
            <p:ph type="title"/>
          </p:nvPr>
        </p:nvSpPr>
        <p:spPr>
          <a:xfrm>
            <a:off x="478800" y="360000"/>
            <a:ext cx="10800000" cy="8523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21E4"/>
              </a:buClr>
              <a:buSzPts val="1400"/>
              <a:buNone/>
            </a:pPr>
            <a:r>
              <a:rPr b="1" lang="en-GB">
                <a:solidFill>
                  <a:srgbClr val="0021E4"/>
                </a:solidFill>
                <a:latin typeface="Inter"/>
                <a:ea typeface="Inter"/>
                <a:cs typeface="Inter"/>
                <a:sym typeface="Inter"/>
              </a:rPr>
              <a:t>Why we do it?</a:t>
            </a:r>
            <a:endParaRPr/>
          </a:p>
        </p:txBody>
      </p:sp>
      <p:sp>
        <p:nvSpPr>
          <p:cNvPr id="504" name="Google Shape;504;p35"/>
          <p:cNvSpPr txBox="1"/>
          <p:nvPr>
            <p:ph idx="1" type="body"/>
          </p:nvPr>
        </p:nvSpPr>
        <p:spPr>
          <a:xfrm>
            <a:off x="478800" y="1440000"/>
            <a:ext cx="10800000" cy="5131800"/>
          </a:xfrm>
          <a:prstGeom prst="rect">
            <a:avLst/>
          </a:prstGeom>
          <a:noFill/>
          <a:ln>
            <a:noFill/>
          </a:ln>
        </p:spPr>
        <p:txBody>
          <a:bodyPr anchorCtr="0" anchor="t" bIns="0" lIns="0" spcFirstLastPara="1" rIns="0" wrap="square" tIns="0">
            <a:noAutofit/>
          </a:bodyPr>
          <a:lstStyle/>
          <a:p>
            <a:pPr indent="-368300" lvl="0" marL="457200" marR="0" rtl="0" algn="l">
              <a:lnSpc>
                <a:spcPct val="100000"/>
              </a:lnSpc>
              <a:spcBef>
                <a:spcPts val="500"/>
              </a:spcBef>
              <a:spcAft>
                <a:spcPts val="0"/>
              </a:spcAft>
              <a:buClr>
                <a:schemeClr val="accent1"/>
              </a:buClr>
              <a:buSzPts val="2200"/>
              <a:buFont typeface="Inter"/>
              <a:buChar char="■"/>
            </a:pPr>
            <a:r>
              <a:rPr b="1" lang="en-GB" sz="1800">
                <a:latin typeface="Inter"/>
                <a:ea typeface="Inter"/>
                <a:cs typeface="Inter"/>
                <a:sym typeface="Inter"/>
              </a:rPr>
              <a:t>i4Trust community is a hub, for peer-to-peer collaboration, a Space to connect and belong</a:t>
            </a:r>
            <a:endParaRPr b="1" sz="1800">
              <a:latin typeface="Inter"/>
              <a:ea typeface="Inter"/>
              <a:cs typeface="Inter"/>
              <a:sym typeface="Inter"/>
            </a:endParaRPr>
          </a:p>
          <a:p>
            <a:pPr indent="-368300" lvl="0" marL="457200" marR="0" rtl="0" algn="l">
              <a:lnSpc>
                <a:spcPct val="100000"/>
              </a:lnSpc>
              <a:spcBef>
                <a:spcPts val="500"/>
              </a:spcBef>
              <a:spcAft>
                <a:spcPts val="0"/>
              </a:spcAft>
              <a:buClr>
                <a:schemeClr val="accent1"/>
              </a:buClr>
              <a:buSzPts val="2200"/>
              <a:buFont typeface="Inter"/>
              <a:buChar char="■"/>
            </a:pPr>
            <a:r>
              <a:rPr b="1" lang="en-GB" sz="1800">
                <a:latin typeface="Inter"/>
                <a:ea typeface="Inter"/>
                <a:cs typeface="Inter"/>
                <a:sym typeface="Inter"/>
              </a:rPr>
              <a:t>It’s a place for knowledge exchange, interaction and contribution around project’s activities and outcomes</a:t>
            </a:r>
            <a:endParaRPr b="1" sz="2200">
              <a:latin typeface="Inter"/>
              <a:ea typeface="Inter"/>
              <a:cs typeface="Inter"/>
              <a:sym typeface="Inter"/>
            </a:endParaRPr>
          </a:p>
          <a:p>
            <a:pPr indent="0" lvl="0" marL="457200" marR="0" rtl="0" algn="l">
              <a:lnSpc>
                <a:spcPct val="100000"/>
              </a:lnSpc>
              <a:spcBef>
                <a:spcPts val="500"/>
              </a:spcBef>
              <a:spcAft>
                <a:spcPts val="0"/>
              </a:spcAft>
              <a:buNone/>
            </a:pPr>
            <a:r>
              <a:t/>
            </a:r>
            <a:endParaRPr>
              <a:latin typeface="Inter"/>
              <a:ea typeface="Inter"/>
              <a:cs typeface="Inter"/>
              <a:sym typeface="Inter"/>
            </a:endParaRPr>
          </a:p>
          <a:p>
            <a:pPr indent="-355600" lvl="1" marL="914400" rtl="0" algn="l">
              <a:lnSpc>
                <a:spcPct val="100000"/>
              </a:lnSpc>
              <a:spcBef>
                <a:spcPts val="500"/>
              </a:spcBef>
              <a:spcAft>
                <a:spcPts val="0"/>
              </a:spcAft>
              <a:buSzPts val="2000"/>
              <a:buFont typeface="Inter"/>
              <a:buChar char="■"/>
            </a:pPr>
            <a:r>
              <a:rPr b="1" lang="en-GB" sz="1600">
                <a:latin typeface="Inter"/>
                <a:ea typeface="Inter"/>
                <a:cs typeface="Inter"/>
                <a:sym typeface="Inter"/>
              </a:rPr>
              <a:t>Our goal here is to create a ‘thriving and vibing’ community for all</a:t>
            </a:r>
            <a:r>
              <a:rPr b="1" lang="en-GB" sz="1600">
                <a:solidFill>
                  <a:schemeClr val="accent2"/>
                </a:solidFill>
                <a:latin typeface="Inter"/>
                <a:ea typeface="Inter"/>
                <a:cs typeface="Inter"/>
                <a:sym typeface="Inter"/>
              </a:rPr>
              <a:t> i4Trust </a:t>
            </a:r>
            <a:r>
              <a:rPr b="1" lang="en-GB" sz="1600">
                <a:latin typeface="Inter"/>
                <a:ea typeface="Inter"/>
                <a:cs typeface="Inter"/>
                <a:sym typeface="Inter"/>
              </a:rPr>
              <a:t>stakeholders, by:</a:t>
            </a:r>
            <a:endParaRPr b="1">
              <a:latin typeface="Inter"/>
              <a:ea typeface="Inter"/>
              <a:cs typeface="Inter"/>
              <a:sym typeface="Inter"/>
            </a:endParaRPr>
          </a:p>
          <a:p>
            <a:pPr indent="-355600" lvl="2" marL="1371600" rtl="0" algn="l">
              <a:lnSpc>
                <a:spcPct val="100000"/>
              </a:lnSpc>
              <a:spcBef>
                <a:spcPts val="500"/>
              </a:spcBef>
              <a:spcAft>
                <a:spcPts val="0"/>
              </a:spcAft>
              <a:buSzPts val="2000"/>
              <a:buFont typeface="Inter"/>
              <a:buChar char="■"/>
            </a:pPr>
            <a:r>
              <a:rPr lang="en-GB">
                <a:latin typeface="Inter"/>
                <a:ea typeface="Inter"/>
                <a:cs typeface="Inter"/>
                <a:sym typeface="Inter"/>
              </a:rPr>
              <a:t>Keeping you updated on all the the project activities</a:t>
            </a:r>
            <a:endParaRPr>
              <a:latin typeface="Inter"/>
              <a:ea typeface="Inter"/>
              <a:cs typeface="Inter"/>
              <a:sym typeface="Inter"/>
            </a:endParaRPr>
          </a:p>
          <a:p>
            <a:pPr indent="-355600" lvl="2" marL="1371600" rtl="0" algn="l">
              <a:lnSpc>
                <a:spcPct val="100000"/>
              </a:lnSpc>
              <a:spcBef>
                <a:spcPts val="500"/>
              </a:spcBef>
              <a:spcAft>
                <a:spcPts val="0"/>
              </a:spcAft>
              <a:buSzPts val="2000"/>
              <a:buFont typeface="Inter"/>
              <a:buChar char="■"/>
            </a:pPr>
            <a:r>
              <a:rPr lang="en-GB">
                <a:latin typeface="Inter"/>
                <a:ea typeface="Inter"/>
                <a:cs typeface="Inter"/>
                <a:sym typeface="Inter"/>
              </a:rPr>
              <a:t>Growing awareness about the benefits of i4Trust initiative for data sharing</a:t>
            </a:r>
            <a:endParaRPr>
              <a:latin typeface="Inter"/>
              <a:ea typeface="Inter"/>
              <a:cs typeface="Inter"/>
              <a:sym typeface="Inter"/>
            </a:endParaRPr>
          </a:p>
          <a:p>
            <a:pPr indent="-355600" lvl="2" marL="1371600" rtl="0" algn="l">
              <a:lnSpc>
                <a:spcPct val="100000"/>
              </a:lnSpc>
              <a:spcBef>
                <a:spcPts val="500"/>
              </a:spcBef>
              <a:spcAft>
                <a:spcPts val="0"/>
              </a:spcAft>
              <a:buSzPts val="2000"/>
              <a:buFont typeface="Inter"/>
              <a:buChar char="■"/>
            </a:pPr>
            <a:r>
              <a:rPr lang="en-GB">
                <a:latin typeface="Inter"/>
                <a:ea typeface="Inter"/>
                <a:cs typeface="Inter"/>
                <a:sym typeface="Inter"/>
              </a:rPr>
              <a:t>Fostering the data driven approach into SMEs in sectors which are not yet data-driven</a:t>
            </a:r>
            <a:endParaRPr>
              <a:latin typeface="Inter"/>
              <a:ea typeface="Inter"/>
              <a:cs typeface="Inter"/>
              <a:sym typeface="Inter"/>
            </a:endParaRPr>
          </a:p>
          <a:p>
            <a:pPr indent="-355600" lvl="2" marL="1371600" rtl="0" algn="l">
              <a:lnSpc>
                <a:spcPct val="100000"/>
              </a:lnSpc>
              <a:spcBef>
                <a:spcPts val="500"/>
              </a:spcBef>
              <a:spcAft>
                <a:spcPts val="0"/>
              </a:spcAft>
              <a:buSzPts val="2000"/>
              <a:buFont typeface="Inter"/>
              <a:buChar char="■"/>
            </a:pPr>
            <a:r>
              <a:rPr lang="en-GB">
                <a:latin typeface="Inter"/>
                <a:ea typeface="Inter"/>
                <a:cs typeface="Inter"/>
                <a:sym typeface="Inter"/>
              </a:rPr>
              <a:t>Boosting the uptake of data sharing and trading technologies promoted by the i4Trust</a:t>
            </a:r>
            <a:endParaRPr>
              <a:latin typeface="Inter"/>
              <a:ea typeface="Inter"/>
              <a:cs typeface="Inter"/>
              <a:sym typeface="Inter"/>
            </a:endParaRPr>
          </a:p>
          <a:p>
            <a:pPr indent="-355600" lvl="2" marL="1371600" rtl="0" algn="l">
              <a:lnSpc>
                <a:spcPct val="100000"/>
              </a:lnSpc>
              <a:spcBef>
                <a:spcPts val="500"/>
              </a:spcBef>
              <a:spcAft>
                <a:spcPts val="0"/>
              </a:spcAft>
              <a:buSzPts val="2000"/>
              <a:buFont typeface="Inter"/>
              <a:buChar char="■"/>
            </a:pPr>
            <a:r>
              <a:rPr lang="en-GB">
                <a:latin typeface="Inter"/>
                <a:ea typeface="Inter"/>
                <a:cs typeface="Inter"/>
                <a:sym typeface="Inter"/>
              </a:rPr>
              <a:t>Supporting potential Open Call applicants</a:t>
            </a:r>
            <a:endParaRPr>
              <a:latin typeface="Inter"/>
              <a:ea typeface="Inter"/>
              <a:cs typeface="Inter"/>
              <a:sym typeface="Inter"/>
            </a:endParaRPr>
          </a:p>
          <a:p>
            <a:pPr indent="-355600" lvl="2" marL="1371600" rtl="0" algn="l">
              <a:lnSpc>
                <a:spcPct val="100000"/>
              </a:lnSpc>
              <a:spcBef>
                <a:spcPts val="500"/>
              </a:spcBef>
              <a:spcAft>
                <a:spcPts val="0"/>
              </a:spcAft>
              <a:buSzPts val="2000"/>
              <a:buFont typeface="Inter"/>
              <a:buChar char="■"/>
            </a:pPr>
            <a:r>
              <a:rPr lang="en-GB">
                <a:latin typeface="Inter"/>
                <a:ea typeface="Inter"/>
                <a:cs typeface="Inter"/>
                <a:sym typeface="Inter"/>
              </a:rPr>
              <a:t>Sharing the i4Trust Best Practices</a:t>
            </a:r>
            <a:endParaRPr>
              <a:latin typeface="Inter"/>
              <a:ea typeface="Inter"/>
              <a:cs typeface="Inter"/>
              <a:sym typeface="Inter"/>
            </a:endParaRPr>
          </a:p>
          <a:p>
            <a:pPr indent="0" lvl="0" marL="0" rtl="0" algn="l">
              <a:lnSpc>
                <a:spcPct val="100000"/>
              </a:lnSpc>
              <a:spcBef>
                <a:spcPts val="500"/>
              </a:spcBef>
              <a:spcAft>
                <a:spcPts val="0"/>
              </a:spcAft>
              <a:buNone/>
            </a:pPr>
            <a:r>
              <a:t/>
            </a:r>
            <a:endParaRPr>
              <a:latin typeface="Inter"/>
              <a:ea typeface="Inter"/>
              <a:cs typeface="Inter"/>
              <a:sym typeface="Inter"/>
            </a:endParaRPr>
          </a:p>
          <a:p>
            <a:pPr indent="-228600" lvl="2" marL="1371600" rtl="0" algn="l">
              <a:lnSpc>
                <a:spcPct val="100000"/>
              </a:lnSpc>
              <a:spcBef>
                <a:spcPts val="500"/>
              </a:spcBef>
              <a:spcAft>
                <a:spcPts val="0"/>
              </a:spcAft>
              <a:buSzPts val="2000"/>
              <a:buNone/>
            </a:pPr>
            <a:r>
              <a:t/>
            </a:r>
            <a:endParaRPr b="1" sz="1000">
              <a:latin typeface="Inter"/>
              <a:ea typeface="Inter"/>
              <a:cs typeface="Inter"/>
              <a:sym typeface="Inter"/>
            </a:endParaRPr>
          </a:p>
        </p:txBody>
      </p:sp>
      <p:sp>
        <p:nvSpPr>
          <p:cNvPr id="505" name="Google Shape;505;p35"/>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6"/>
          <p:cNvSpPr txBox="1"/>
          <p:nvPr>
            <p:ph type="title"/>
          </p:nvPr>
        </p:nvSpPr>
        <p:spPr>
          <a:xfrm>
            <a:off x="542287" y="315014"/>
            <a:ext cx="6696300" cy="1006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21E4"/>
              </a:buClr>
              <a:buSzPts val="1400"/>
              <a:buNone/>
            </a:pPr>
            <a:r>
              <a:rPr b="1" lang="en-GB">
                <a:solidFill>
                  <a:srgbClr val="0021E4"/>
                </a:solidFill>
                <a:latin typeface="Inter"/>
                <a:ea typeface="Inter"/>
                <a:cs typeface="Inter"/>
                <a:sym typeface="Inter"/>
              </a:rPr>
              <a:t>About </a:t>
            </a:r>
            <a:r>
              <a:rPr b="1" i="1" lang="en-GB">
                <a:solidFill>
                  <a:srgbClr val="0021E4"/>
                </a:solidFill>
                <a:latin typeface="Inter"/>
                <a:ea typeface="Inter"/>
                <a:cs typeface="Inter"/>
                <a:sym typeface="Inter"/>
              </a:rPr>
              <a:t>The platform</a:t>
            </a:r>
            <a:endParaRPr i="1"/>
          </a:p>
        </p:txBody>
      </p:sp>
      <p:sp>
        <p:nvSpPr>
          <p:cNvPr id="512" name="Google Shape;512;p36"/>
          <p:cNvSpPr txBox="1"/>
          <p:nvPr>
            <p:ph idx="1" type="body"/>
          </p:nvPr>
        </p:nvSpPr>
        <p:spPr>
          <a:xfrm>
            <a:off x="542287" y="1202814"/>
            <a:ext cx="9731100" cy="4680000"/>
          </a:xfrm>
          <a:prstGeom prst="rect">
            <a:avLst/>
          </a:prstGeom>
          <a:noFill/>
          <a:ln>
            <a:noFill/>
          </a:ln>
        </p:spPr>
        <p:txBody>
          <a:bodyPr anchorCtr="0" anchor="t" bIns="0" lIns="0" spcFirstLastPara="1" rIns="0" wrap="square" tIns="0">
            <a:noAutofit/>
          </a:bodyPr>
          <a:lstStyle/>
          <a:p>
            <a:pPr indent="0" lvl="0" marL="101600" rtl="0" algn="l">
              <a:lnSpc>
                <a:spcPct val="100000"/>
              </a:lnSpc>
              <a:spcBef>
                <a:spcPts val="1500"/>
              </a:spcBef>
              <a:spcAft>
                <a:spcPts val="0"/>
              </a:spcAft>
              <a:buSzPts val="2000"/>
              <a:buNone/>
            </a:pPr>
            <a:r>
              <a:rPr b="1" lang="en-GB">
                <a:latin typeface="Inter"/>
                <a:ea typeface="Inter"/>
                <a:cs typeface="Inter"/>
                <a:sym typeface="Inter"/>
              </a:rPr>
              <a:t>Fundingbox Spaces</a:t>
            </a:r>
            <a:r>
              <a:rPr lang="en-GB">
                <a:latin typeface="Inter"/>
                <a:ea typeface="Inter"/>
                <a:cs typeface="Inter"/>
                <a:sym typeface="Inter"/>
              </a:rPr>
              <a:t> platform: </a:t>
            </a:r>
            <a:r>
              <a:rPr b="1" i="1" lang="en-GB">
                <a:solidFill>
                  <a:srgbClr val="FF6259"/>
                </a:solidFill>
                <a:latin typeface="Inter"/>
                <a:ea typeface="Inter"/>
                <a:cs typeface="Inter"/>
                <a:sym typeface="Inter"/>
              </a:rPr>
              <a:t>https://spaces.fundingbox.com/</a:t>
            </a:r>
            <a:endParaRPr b="1" i="1">
              <a:solidFill>
                <a:srgbClr val="FF6259"/>
              </a:solidFill>
              <a:latin typeface="Inter"/>
              <a:ea typeface="Inter"/>
              <a:cs typeface="Inter"/>
              <a:sym typeface="Inter"/>
            </a:endParaRPr>
          </a:p>
          <a:p>
            <a:pPr indent="-355600" lvl="0" marL="457200" rtl="0" algn="l">
              <a:lnSpc>
                <a:spcPct val="100000"/>
              </a:lnSpc>
              <a:spcBef>
                <a:spcPts val="1500"/>
              </a:spcBef>
              <a:spcAft>
                <a:spcPts val="0"/>
              </a:spcAft>
              <a:buSzPts val="2000"/>
              <a:buFont typeface="Inter"/>
              <a:buChar char="■"/>
            </a:pPr>
            <a:r>
              <a:rPr lang="en-GB">
                <a:latin typeface="Inter"/>
                <a:ea typeface="Inter"/>
                <a:cs typeface="Inter"/>
                <a:sym typeface="Inter"/>
              </a:rPr>
              <a:t>What FundingBox communities have to offer?</a:t>
            </a:r>
            <a:endParaRPr>
              <a:latin typeface="Inter"/>
              <a:ea typeface="Inter"/>
              <a:cs typeface="Inter"/>
              <a:sym typeface="Inter"/>
            </a:endParaRPr>
          </a:p>
          <a:p>
            <a:pPr indent="-349250" lvl="1" marL="914400" rtl="0" algn="l">
              <a:lnSpc>
                <a:spcPct val="100000"/>
              </a:lnSpc>
              <a:spcBef>
                <a:spcPts val="1500"/>
              </a:spcBef>
              <a:spcAft>
                <a:spcPts val="0"/>
              </a:spcAft>
              <a:buSzPts val="1900"/>
              <a:buFont typeface="Inter"/>
              <a:buChar char="■"/>
            </a:pPr>
            <a:r>
              <a:rPr lang="en-GB" sz="1700">
                <a:latin typeface="Inter"/>
                <a:ea typeface="Inter"/>
                <a:cs typeface="Inter"/>
                <a:sym typeface="Inter"/>
              </a:rPr>
              <a:t>Information </a:t>
            </a:r>
            <a:endParaRPr sz="1700">
              <a:latin typeface="Inter"/>
              <a:ea typeface="Inter"/>
              <a:cs typeface="Inter"/>
              <a:sym typeface="Inter"/>
            </a:endParaRPr>
          </a:p>
          <a:p>
            <a:pPr indent="-349250" lvl="1" marL="914400" rtl="0" algn="l">
              <a:lnSpc>
                <a:spcPct val="100000"/>
              </a:lnSpc>
              <a:spcBef>
                <a:spcPts val="1500"/>
              </a:spcBef>
              <a:spcAft>
                <a:spcPts val="0"/>
              </a:spcAft>
              <a:buSzPts val="1900"/>
              <a:buFont typeface="Inter"/>
              <a:buChar char="■"/>
            </a:pPr>
            <a:r>
              <a:rPr lang="en-GB" sz="1700">
                <a:latin typeface="Inter"/>
                <a:ea typeface="Inter"/>
                <a:cs typeface="Inter"/>
                <a:sym typeface="Inter"/>
              </a:rPr>
              <a:t>Inspiration</a:t>
            </a:r>
            <a:endParaRPr sz="1700">
              <a:latin typeface="Inter"/>
              <a:ea typeface="Inter"/>
              <a:cs typeface="Inter"/>
              <a:sym typeface="Inter"/>
            </a:endParaRPr>
          </a:p>
          <a:p>
            <a:pPr indent="-349250" lvl="1" marL="914400" rtl="0" algn="l">
              <a:lnSpc>
                <a:spcPct val="100000"/>
              </a:lnSpc>
              <a:spcBef>
                <a:spcPts val="1500"/>
              </a:spcBef>
              <a:spcAft>
                <a:spcPts val="0"/>
              </a:spcAft>
              <a:buSzPts val="1900"/>
              <a:buFont typeface="Inter"/>
              <a:buChar char="■"/>
            </a:pPr>
            <a:r>
              <a:rPr lang="en-GB" sz="1700">
                <a:latin typeface="Inter"/>
                <a:ea typeface="Inter"/>
                <a:cs typeface="Inter"/>
                <a:sym typeface="Inter"/>
              </a:rPr>
              <a:t>Support</a:t>
            </a:r>
            <a:endParaRPr sz="1700">
              <a:latin typeface="Inter"/>
              <a:ea typeface="Inter"/>
              <a:cs typeface="Inter"/>
              <a:sym typeface="Inter"/>
            </a:endParaRPr>
          </a:p>
          <a:p>
            <a:pPr indent="-349250" lvl="1" marL="914400" rtl="0" algn="l">
              <a:lnSpc>
                <a:spcPct val="100000"/>
              </a:lnSpc>
              <a:spcBef>
                <a:spcPts val="1500"/>
              </a:spcBef>
              <a:spcAft>
                <a:spcPts val="0"/>
              </a:spcAft>
              <a:buSzPts val="1900"/>
              <a:buFont typeface="Inter"/>
              <a:buChar char="■"/>
            </a:pPr>
            <a:r>
              <a:rPr lang="en-GB" sz="1700">
                <a:latin typeface="Inter"/>
                <a:ea typeface="Inter"/>
                <a:cs typeface="Inter"/>
                <a:sym typeface="Inter"/>
              </a:rPr>
              <a:t>Connections</a:t>
            </a:r>
            <a:endParaRPr sz="1700">
              <a:latin typeface="Inter"/>
              <a:ea typeface="Inter"/>
              <a:cs typeface="Inter"/>
              <a:sym typeface="Inter"/>
            </a:endParaRPr>
          </a:p>
          <a:p>
            <a:pPr indent="-349250" lvl="1" marL="914400" rtl="0" algn="l">
              <a:lnSpc>
                <a:spcPct val="100000"/>
              </a:lnSpc>
              <a:spcBef>
                <a:spcPts val="1500"/>
              </a:spcBef>
              <a:spcAft>
                <a:spcPts val="0"/>
              </a:spcAft>
              <a:buSzPts val="1900"/>
              <a:buFont typeface="Inter"/>
              <a:buChar char="■"/>
            </a:pPr>
            <a:r>
              <a:rPr lang="en-GB" sz="1700">
                <a:latin typeface="Inter"/>
                <a:ea typeface="Inter"/>
                <a:cs typeface="Inter"/>
                <a:sym typeface="Inter"/>
              </a:rPr>
              <a:t>Companionship</a:t>
            </a:r>
            <a:endParaRPr sz="1700">
              <a:latin typeface="Inter"/>
              <a:ea typeface="Inter"/>
              <a:cs typeface="Inter"/>
              <a:sym typeface="Inter"/>
            </a:endParaRPr>
          </a:p>
          <a:p>
            <a:pPr indent="-228600" lvl="1" marL="914400" rtl="0" algn="l">
              <a:lnSpc>
                <a:spcPct val="100000"/>
              </a:lnSpc>
              <a:spcBef>
                <a:spcPts val="1500"/>
              </a:spcBef>
              <a:spcAft>
                <a:spcPts val="0"/>
              </a:spcAft>
              <a:buSzPts val="2000"/>
              <a:buNone/>
            </a:pPr>
            <a:r>
              <a:t/>
            </a:r>
            <a:endParaRPr>
              <a:latin typeface="Inter"/>
              <a:ea typeface="Inter"/>
              <a:cs typeface="Inter"/>
              <a:sym typeface="Inter"/>
            </a:endParaRPr>
          </a:p>
        </p:txBody>
      </p:sp>
      <p:sp>
        <p:nvSpPr>
          <p:cNvPr id="513" name="Google Shape;513;p36"/>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pic>
        <p:nvPicPr>
          <p:cNvPr descr="A picture containing icon&#10;&#10;Description automatically generated" id="514" name="Google Shape;514;p36"/>
          <p:cNvPicPr preferRelativeResize="0"/>
          <p:nvPr/>
        </p:nvPicPr>
        <p:blipFill rotWithShape="1">
          <a:blip r:embed="rId3">
            <a:alphaModFix/>
          </a:blip>
          <a:srcRect b="0" l="0" r="0" t="0"/>
          <a:stretch/>
        </p:blipFill>
        <p:spPr>
          <a:xfrm>
            <a:off x="8277124" y="1614262"/>
            <a:ext cx="3568800" cy="3629475"/>
          </a:xfrm>
          <a:prstGeom prst="rect">
            <a:avLst/>
          </a:prstGeom>
          <a:noFill/>
          <a:ln>
            <a:noFill/>
          </a:ln>
        </p:spPr>
      </p:pic>
      <p:grpSp>
        <p:nvGrpSpPr>
          <p:cNvPr id="515" name="Google Shape;515;p36"/>
          <p:cNvGrpSpPr/>
          <p:nvPr/>
        </p:nvGrpSpPr>
        <p:grpSpPr>
          <a:xfrm>
            <a:off x="2916383" y="4696948"/>
            <a:ext cx="5086684" cy="1531241"/>
            <a:chOff x="723654" y="3330952"/>
            <a:chExt cx="4601252" cy="1531241"/>
          </a:xfrm>
        </p:grpSpPr>
        <p:sp>
          <p:nvSpPr>
            <p:cNvPr id="516" name="Google Shape;516;p36"/>
            <p:cNvSpPr/>
            <p:nvPr/>
          </p:nvSpPr>
          <p:spPr>
            <a:xfrm>
              <a:off x="1044076" y="3330952"/>
              <a:ext cx="955500" cy="955500"/>
            </a:xfrm>
            <a:prstGeom prst="ellipse">
              <a:avLst/>
            </a:prstGeom>
            <a:noFill/>
            <a:ln cap="flat" cmpd="sng" w="38100">
              <a:solidFill>
                <a:srgbClr val="E67F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517" name="Google Shape;517;p36"/>
            <p:cNvSpPr txBox="1"/>
            <p:nvPr/>
          </p:nvSpPr>
          <p:spPr>
            <a:xfrm>
              <a:off x="723654" y="4210293"/>
              <a:ext cx="1596300" cy="6519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000"/>
                <a:buFont typeface="Arial"/>
                <a:buNone/>
              </a:pPr>
              <a:r>
                <a:rPr b="1" i="0" lang="en-GB" sz="1000" u="none" cap="none" strike="noStrike">
                  <a:solidFill>
                    <a:srgbClr val="E67F63"/>
                  </a:solidFill>
                  <a:latin typeface="Arial"/>
                  <a:ea typeface="Arial"/>
                  <a:cs typeface="Arial"/>
                  <a:sym typeface="Arial"/>
                </a:rPr>
                <a:t>30k  registered Innovators</a:t>
              </a:r>
              <a:endParaRPr b="0" i="0" sz="1000" u="none" cap="none" strike="noStrike">
                <a:solidFill>
                  <a:srgbClr val="E67F63"/>
                </a:solidFill>
                <a:latin typeface="Montserrat"/>
                <a:ea typeface="Montserrat"/>
                <a:cs typeface="Montserrat"/>
                <a:sym typeface="Montserrat"/>
              </a:endParaRPr>
            </a:p>
          </p:txBody>
        </p:sp>
        <p:sp>
          <p:nvSpPr>
            <p:cNvPr id="518" name="Google Shape;518;p36"/>
            <p:cNvSpPr txBox="1"/>
            <p:nvPr/>
          </p:nvSpPr>
          <p:spPr>
            <a:xfrm>
              <a:off x="1044053" y="3460548"/>
              <a:ext cx="955500" cy="825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2900"/>
                <a:buFont typeface="Arial"/>
                <a:buNone/>
              </a:pPr>
              <a:r>
                <a:rPr b="0" i="0" lang="en-GB" sz="2900" u="none" cap="none" strike="noStrike">
                  <a:solidFill>
                    <a:srgbClr val="E67F63"/>
                  </a:solidFill>
                  <a:latin typeface="Montserrat ExtraBold"/>
                  <a:ea typeface="Montserrat ExtraBold"/>
                  <a:cs typeface="Montserrat ExtraBold"/>
                  <a:sym typeface="Montserrat ExtraBold"/>
                </a:rPr>
                <a:t>30K</a:t>
              </a:r>
              <a:endParaRPr b="0" i="0" sz="2900" u="none" cap="none" strike="noStrike">
                <a:solidFill>
                  <a:srgbClr val="E67F63"/>
                </a:solidFill>
                <a:latin typeface="Montserrat ExtraBold"/>
                <a:ea typeface="Montserrat ExtraBold"/>
                <a:cs typeface="Montserrat ExtraBold"/>
                <a:sym typeface="Montserrat ExtraBold"/>
              </a:endParaRPr>
            </a:p>
          </p:txBody>
        </p:sp>
        <p:sp>
          <p:nvSpPr>
            <p:cNvPr id="519" name="Google Shape;519;p36"/>
            <p:cNvSpPr/>
            <p:nvPr/>
          </p:nvSpPr>
          <p:spPr>
            <a:xfrm>
              <a:off x="2546552" y="3330952"/>
              <a:ext cx="955500" cy="955500"/>
            </a:xfrm>
            <a:prstGeom prst="ellipse">
              <a:avLst/>
            </a:prstGeom>
            <a:noFill/>
            <a:ln cap="flat" cmpd="sng" w="38100">
              <a:solidFill>
                <a:srgbClr val="FF6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520" name="Google Shape;520;p36"/>
            <p:cNvSpPr txBox="1"/>
            <p:nvPr/>
          </p:nvSpPr>
          <p:spPr>
            <a:xfrm>
              <a:off x="2226130" y="4210293"/>
              <a:ext cx="1596300" cy="6519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000"/>
                <a:buFont typeface="Arial"/>
                <a:buNone/>
              </a:pPr>
              <a:r>
                <a:rPr b="1" i="0" lang="en-GB" sz="1000" u="none" cap="none" strike="noStrike">
                  <a:solidFill>
                    <a:srgbClr val="FF6259"/>
                  </a:solidFill>
                  <a:latin typeface="Arial"/>
                  <a:ea typeface="Arial"/>
                  <a:cs typeface="Arial"/>
                  <a:sym typeface="Arial"/>
                </a:rPr>
                <a:t>20 active </a:t>
              </a:r>
              <a:endParaRPr/>
            </a:p>
            <a:p>
              <a:pPr indent="0" lvl="0" marL="0" marR="0" rtl="0" algn="ctr">
                <a:lnSpc>
                  <a:spcPct val="80000"/>
                </a:lnSpc>
                <a:spcBef>
                  <a:spcPts val="0"/>
                </a:spcBef>
                <a:spcAft>
                  <a:spcPts val="0"/>
                </a:spcAft>
                <a:buClr>
                  <a:srgbClr val="000000"/>
                </a:buClr>
                <a:buSzPts val="1000"/>
                <a:buFont typeface="Arial"/>
                <a:buNone/>
              </a:pPr>
              <a:r>
                <a:rPr b="1" i="0" lang="en-GB" sz="1000" u="none" cap="none" strike="noStrike">
                  <a:solidFill>
                    <a:srgbClr val="FF6259"/>
                  </a:solidFill>
                  <a:latin typeface="Arial"/>
                  <a:ea typeface="Arial"/>
                  <a:cs typeface="Arial"/>
                  <a:sym typeface="Arial"/>
                </a:rPr>
                <a:t>communities</a:t>
              </a:r>
              <a:endParaRPr b="1" i="0" sz="1000" u="none" cap="none" strike="noStrike">
                <a:solidFill>
                  <a:srgbClr val="FF6259"/>
                </a:solidFill>
                <a:latin typeface="Arial"/>
                <a:ea typeface="Arial"/>
                <a:cs typeface="Arial"/>
                <a:sym typeface="Arial"/>
              </a:endParaRPr>
            </a:p>
          </p:txBody>
        </p:sp>
        <p:sp>
          <p:nvSpPr>
            <p:cNvPr id="521" name="Google Shape;521;p36"/>
            <p:cNvSpPr txBox="1"/>
            <p:nvPr/>
          </p:nvSpPr>
          <p:spPr>
            <a:xfrm>
              <a:off x="2546529" y="3460548"/>
              <a:ext cx="955500" cy="825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2900"/>
                <a:buFont typeface="Arial"/>
                <a:buNone/>
              </a:pPr>
              <a:r>
                <a:rPr b="0" i="0" lang="en-GB" sz="2900" u="none" cap="none" strike="noStrike">
                  <a:solidFill>
                    <a:srgbClr val="FF6259"/>
                  </a:solidFill>
                  <a:latin typeface="Montserrat ExtraBold"/>
                  <a:ea typeface="Montserrat ExtraBold"/>
                  <a:cs typeface="Montserrat ExtraBold"/>
                  <a:sym typeface="Montserrat ExtraBold"/>
                </a:rPr>
                <a:t>20</a:t>
              </a:r>
              <a:endParaRPr b="0" i="0" sz="2900" u="none" cap="none" strike="noStrike">
                <a:solidFill>
                  <a:srgbClr val="FF6259"/>
                </a:solidFill>
                <a:latin typeface="Montserrat ExtraBold"/>
                <a:ea typeface="Montserrat ExtraBold"/>
                <a:cs typeface="Montserrat ExtraBold"/>
                <a:sym typeface="Montserrat ExtraBold"/>
              </a:endParaRPr>
            </a:p>
          </p:txBody>
        </p:sp>
        <p:sp>
          <p:nvSpPr>
            <p:cNvPr id="522" name="Google Shape;522;p36"/>
            <p:cNvSpPr/>
            <p:nvPr/>
          </p:nvSpPr>
          <p:spPr>
            <a:xfrm>
              <a:off x="4049028" y="3330952"/>
              <a:ext cx="955500" cy="955500"/>
            </a:xfrm>
            <a:prstGeom prst="ellipse">
              <a:avLst/>
            </a:prstGeom>
            <a:noFill/>
            <a:ln cap="flat" cmpd="sng" w="38100">
              <a:solidFill>
                <a:srgbClr val="FFAA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523" name="Google Shape;523;p36"/>
            <p:cNvSpPr txBox="1"/>
            <p:nvPr/>
          </p:nvSpPr>
          <p:spPr>
            <a:xfrm>
              <a:off x="3728606" y="4210293"/>
              <a:ext cx="1596300" cy="6519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000"/>
                <a:buFont typeface="Arial"/>
                <a:buNone/>
              </a:pPr>
              <a:r>
                <a:rPr b="1" i="0" lang="en-GB" sz="1000" u="none" cap="none" strike="noStrike">
                  <a:solidFill>
                    <a:srgbClr val="FFAA33"/>
                  </a:solidFill>
                  <a:latin typeface="Arial"/>
                  <a:ea typeface="Arial"/>
                  <a:cs typeface="Arial"/>
                  <a:sym typeface="Arial"/>
                </a:rPr>
                <a:t>250 Digital Innovation Hubs</a:t>
              </a:r>
              <a:endParaRPr b="0" i="0" sz="1000" u="none" cap="none" strike="noStrike">
                <a:solidFill>
                  <a:srgbClr val="FFAA33"/>
                </a:solidFill>
                <a:latin typeface="Montserrat"/>
                <a:ea typeface="Montserrat"/>
                <a:cs typeface="Montserrat"/>
                <a:sym typeface="Montserrat"/>
              </a:endParaRPr>
            </a:p>
          </p:txBody>
        </p:sp>
        <p:sp>
          <p:nvSpPr>
            <p:cNvPr id="524" name="Google Shape;524;p36"/>
            <p:cNvSpPr txBox="1"/>
            <p:nvPr/>
          </p:nvSpPr>
          <p:spPr>
            <a:xfrm>
              <a:off x="4048994" y="3460548"/>
              <a:ext cx="955500" cy="825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2900"/>
                <a:buFont typeface="Arial"/>
                <a:buNone/>
              </a:pPr>
              <a:r>
                <a:rPr b="0" i="0" lang="en-GB" sz="2900" u="none" cap="none" strike="noStrike">
                  <a:solidFill>
                    <a:srgbClr val="FFAA33"/>
                  </a:solidFill>
                  <a:latin typeface="Montserrat ExtraBold"/>
                  <a:ea typeface="Montserrat ExtraBold"/>
                  <a:cs typeface="Montserrat ExtraBold"/>
                  <a:sym typeface="Montserrat ExtraBold"/>
                </a:rPr>
                <a:t>250</a:t>
              </a:r>
              <a:endParaRPr b="0" i="0" sz="2900" u="none" cap="none" strike="noStrike">
                <a:solidFill>
                  <a:srgbClr val="FFAA33"/>
                </a:solidFill>
                <a:latin typeface="Montserrat ExtraBold"/>
                <a:ea typeface="Montserrat ExtraBold"/>
                <a:cs typeface="Montserrat ExtraBold"/>
                <a:sym typeface="Montserrat ExtraBold"/>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7"/>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pic>
        <p:nvPicPr>
          <p:cNvPr id="531" name="Google Shape;531;p37"/>
          <p:cNvPicPr preferRelativeResize="0"/>
          <p:nvPr/>
        </p:nvPicPr>
        <p:blipFill>
          <a:blip r:embed="rId3">
            <a:alphaModFix/>
          </a:blip>
          <a:stretch>
            <a:fillRect/>
          </a:stretch>
        </p:blipFill>
        <p:spPr>
          <a:xfrm rot="-1773362">
            <a:off x="6351349" y="3475858"/>
            <a:ext cx="2646302" cy="2262560"/>
          </a:xfrm>
          <a:prstGeom prst="rect">
            <a:avLst/>
          </a:prstGeom>
          <a:noFill/>
          <a:ln>
            <a:noFill/>
          </a:ln>
        </p:spPr>
      </p:pic>
      <p:pic>
        <p:nvPicPr>
          <p:cNvPr id="532" name="Google Shape;532;p37"/>
          <p:cNvPicPr preferRelativeResize="0"/>
          <p:nvPr/>
        </p:nvPicPr>
        <p:blipFill>
          <a:blip r:embed="rId4">
            <a:alphaModFix/>
          </a:blip>
          <a:stretch>
            <a:fillRect/>
          </a:stretch>
        </p:blipFill>
        <p:spPr>
          <a:xfrm>
            <a:off x="5176138" y="1580924"/>
            <a:ext cx="1836549" cy="1848077"/>
          </a:xfrm>
          <a:prstGeom prst="rect">
            <a:avLst/>
          </a:prstGeom>
          <a:noFill/>
          <a:ln>
            <a:noFill/>
          </a:ln>
        </p:spPr>
      </p:pic>
      <p:sp>
        <p:nvSpPr>
          <p:cNvPr id="533" name="Google Shape;533;p37"/>
          <p:cNvSpPr txBox="1"/>
          <p:nvPr>
            <p:ph type="title"/>
          </p:nvPr>
        </p:nvSpPr>
        <p:spPr>
          <a:xfrm>
            <a:off x="542273" y="315025"/>
            <a:ext cx="7605600" cy="100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GB">
                <a:solidFill>
                  <a:srgbClr val="0021E4"/>
                </a:solidFill>
                <a:latin typeface="Inter"/>
                <a:ea typeface="Inter"/>
                <a:cs typeface="Inter"/>
                <a:sym typeface="Inter"/>
              </a:rPr>
              <a:t>Now...meet the i4Trust Community</a:t>
            </a:r>
            <a:endParaRPr/>
          </a:p>
        </p:txBody>
      </p:sp>
      <p:sp>
        <p:nvSpPr>
          <p:cNvPr id="534" name="Google Shape;534;p37"/>
          <p:cNvSpPr txBox="1"/>
          <p:nvPr/>
        </p:nvSpPr>
        <p:spPr>
          <a:xfrm>
            <a:off x="3769863" y="3507950"/>
            <a:ext cx="4649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FF6259"/>
                </a:solidFill>
                <a:latin typeface="Inter"/>
                <a:ea typeface="Inter"/>
                <a:cs typeface="Inter"/>
                <a:sym typeface="Inter"/>
              </a:rPr>
              <a:t>https://spaces.fundingbox.com/c/i4trust</a:t>
            </a:r>
            <a:endParaRPr b="1" sz="1700">
              <a:solidFill>
                <a:srgbClr val="FF6259"/>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478800" y="360000"/>
            <a:ext cx="10800000" cy="100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Agenda</a:t>
            </a:r>
            <a:endParaRPr/>
          </a:p>
        </p:txBody>
      </p:sp>
      <p:sp>
        <p:nvSpPr>
          <p:cNvPr id="130" name="Google Shape;130;p20"/>
          <p:cNvSpPr txBox="1"/>
          <p:nvPr>
            <p:ph idx="1" type="body"/>
          </p:nvPr>
        </p:nvSpPr>
        <p:spPr>
          <a:xfrm>
            <a:off x="1021388" y="1245550"/>
            <a:ext cx="10150800" cy="5418000"/>
          </a:xfrm>
          <a:prstGeom prst="rect">
            <a:avLst/>
          </a:prstGeom>
          <a:noFill/>
          <a:ln>
            <a:noFill/>
          </a:ln>
        </p:spPr>
        <p:txBody>
          <a:bodyPr anchorCtr="0" anchor="t" bIns="0" lIns="0" spcFirstLastPara="1" rIns="0" wrap="square" tIns="0">
            <a:noAutofit/>
          </a:bodyPr>
          <a:lstStyle/>
          <a:p>
            <a:pPr indent="-355600" lvl="0" marL="457200" rtl="0" algn="l">
              <a:spcBef>
                <a:spcPts val="500"/>
              </a:spcBef>
              <a:spcAft>
                <a:spcPts val="0"/>
              </a:spcAft>
              <a:buSzPts val="2000"/>
              <a:buChar char="■"/>
            </a:pPr>
            <a:r>
              <a:rPr lang="en-GB"/>
              <a:t>About: </a:t>
            </a:r>
            <a:endParaRPr/>
          </a:p>
          <a:p>
            <a:pPr indent="-349250" lvl="1" marL="914400" rtl="0" algn="l">
              <a:spcBef>
                <a:spcPts val="0"/>
              </a:spcBef>
              <a:spcAft>
                <a:spcPts val="0"/>
              </a:spcAft>
              <a:buSzPts val="1900"/>
              <a:buChar char="■"/>
            </a:pPr>
            <a:r>
              <a:rPr lang="en-GB" sz="1700"/>
              <a:t>This first part of the session will focus on i4Trust Ecosystem Building activities and the i4Trust Communication and Dissemination Strategy</a:t>
            </a:r>
            <a:endParaRPr sz="2000"/>
          </a:p>
          <a:p>
            <a:pPr indent="-361950" lvl="0" marL="457200" rtl="0" algn="l">
              <a:lnSpc>
                <a:spcPct val="115000"/>
              </a:lnSpc>
              <a:spcBef>
                <a:spcPts val="0"/>
              </a:spcBef>
              <a:spcAft>
                <a:spcPts val="0"/>
              </a:spcAft>
              <a:buSzPts val="2100"/>
              <a:buChar char="■"/>
            </a:pPr>
            <a:r>
              <a:rPr lang="en-GB" sz="2100"/>
              <a:t>This session will:</a:t>
            </a:r>
            <a:endParaRPr sz="2100"/>
          </a:p>
          <a:p>
            <a:pPr indent="-355600" lvl="1" marL="914400" rtl="0" algn="l">
              <a:lnSpc>
                <a:spcPct val="115000"/>
              </a:lnSpc>
              <a:spcBef>
                <a:spcPts val="0"/>
              </a:spcBef>
              <a:spcAft>
                <a:spcPts val="0"/>
              </a:spcAft>
              <a:buSzPts val="2000"/>
              <a:buChar char="■"/>
            </a:pPr>
            <a:r>
              <a:rPr lang="en-GB" sz="1700"/>
              <a:t>Introduce the i4Trust Ecosystem main actors / roles</a:t>
            </a:r>
            <a:endParaRPr sz="1700"/>
          </a:p>
          <a:p>
            <a:pPr indent="-355600" lvl="1" marL="914400" rtl="0" algn="l">
              <a:lnSpc>
                <a:spcPct val="115000"/>
              </a:lnSpc>
              <a:spcBef>
                <a:spcPts val="0"/>
              </a:spcBef>
              <a:spcAft>
                <a:spcPts val="0"/>
              </a:spcAft>
              <a:buSzPts val="2000"/>
              <a:buChar char="■"/>
            </a:pPr>
            <a:r>
              <a:rPr lang="en-GB" sz="1700"/>
              <a:t>Engagement objectives</a:t>
            </a:r>
            <a:r>
              <a:rPr lang="en-GB" sz="1700"/>
              <a:t>: liaisons and synergies with other projects</a:t>
            </a:r>
            <a:endParaRPr sz="1700"/>
          </a:p>
          <a:p>
            <a:pPr indent="-355600" lvl="1" marL="914400" rtl="0" algn="l">
              <a:lnSpc>
                <a:spcPct val="115000"/>
              </a:lnSpc>
              <a:spcBef>
                <a:spcPts val="0"/>
              </a:spcBef>
              <a:spcAft>
                <a:spcPts val="0"/>
              </a:spcAft>
              <a:buSzPts val="2000"/>
              <a:buChar char="■"/>
            </a:pPr>
            <a:r>
              <a:rPr lang="en-GB" sz="1700"/>
              <a:t>Messaging Framework and Benefits</a:t>
            </a:r>
            <a:endParaRPr sz="1700"/>
          </a:p>
          <a:p>
            <a:pPr indent="-355600" lvl="1" marL="914400" rtl="0" algn="l">
              <a:lnSpc>
                <a:spcPct val="115000"/>
              </a:lnSpc>
              <a:spcBef>
                <a:spcPts val="0"/>
              </a:spcBef>
              <a:spcAft>
                <a:spcPts val="0"/>
              </a:spcAft>
              <a:buSzPts val="2000"/>
              <a:buChar char="■"/>
            </a:pPr>
            <a:r>
              <a:rPr lang="en-GB" sz="1700"/>
              <a:t>i4Trust Milestones &amp; Communication Plan: Channels &amp; Target audiences</a:t>
            </a:r>
            <a:endParaRPr sz="1700"/>
          </a:p>
          <a:p>
            <a:pPr indent="-355600" lvl="1" marL="914400" rtl="0" algn="l">
              <a:lnSpc>
                <a:spcPct val="115000"/>
              </a:lnSpc>
              <a:spcBef>
                <a:spcPts val="0"/>
              </a:spcBef>
              <a:spcAft>
                <a:spcPts val="0"/>
              </a:spcAft>
              <a:buSzPts val="2000"/>
              <a:buChar char="■"/>
            </a:pPr>
            <a:r>
              <a:rPr lang="en-GB" sz="1700"/>
              <a:t>Customer Journey and Marcom Funnel</a:t>
            </a:r>
            <a:endParaRPr sz="1700"/>
          </a:p>
          <a:p>
            <a:pPr indent="-355600" lvl="1" marL="914400" rtl="0" algn="l">
              <a:lnSpc>
                <a:spcPct val="115000"/>
              </a:lnSpc>
              <a:spcBef>
                <a:spcPts val="0"/>
              </a:spcBef>
              <a:spcAft>
                <a:spcPts val="0"/>
              </a:spcAft>
              <a:buSzPts val="2000"/>
              <a:buChar char="■"/>
            </a:pPr>
            <a:r>
              <a:rPr lang="en-GB" sz="1700"/>
              <a:t>i4Trust Community platform and Q&amp;A</a:t>
            </a:r>
            <a:endParaRPr sz="2000"/>
          </a:p>
          <a:p>
            <a:pPr indent="-361950" lvl="0" marL="457200" rtl="0" algn="l">
              <a:lnSpc>
                <a:spcPct val="115000"/>
              </a:lnSpc>
              <a:spcBef>
                <a:spcPts val="0"/>
              </a:spcBef>
              <a:spcAft>
                <a:spcPts val="0"/>
              </a:spcAft>
              <a:buSzPts val="2100"/>
              <a:buChar char="■"/>
            </a:pPr>
            <a:r>
              <a:rPr lang="en-GB" sz="2100"/>
              <a:t>Goals:</a:t>
            </a:r>
            <a:endParaRPr sz="2100"/>
          </a:p>
          <a:p>
            <a:pPr indent="-349250" lvl="1" marL="914400" rtl="0" algn="l">
              <a:spcBef>
                <a:spcPts val="0"/>
              </a:spcBef>
              <a:spcAft>
                <a:spcPts val="0"/>
              </a:spcAft>
              <a:buClr>
                <a:schemeClr val="accent4"/>
              </a:buClr>
              <a:buSzPts val="1900"/>
              <a:buChar char="■"/>
            </a:pPr>
            <a:r>
              <a:rPr lang="en-GB" sz="1700"/>
              <a:t>After this session you will understand i4Trust Dissemination and Communication Strategy, your role in the journey, how to engage/</a:t>
            </a:r>
            <a:r>
              <a:rPr lang="en-GB" sz="1700"/>
              <a:t>liaise</a:t>
            </a:r>
            <a:r>
              <a:rPr lang="en-GB" sz="1700"/>
              <a:t> with stakeholders and how the Community platform is connected to this journey</a:t>
            </a:r>
            <a:endParaRPr sz="1700"/>
          </a:p>
          <a:p>
            <a:pPr indent="-355600" lvl="0" marL="457200" rtl="0" algn="l">
              <a:spcBef>
                <a:spcPts val="0"/>
              </a:spcBef>
              <a:spcAft>
                <a:spcPts val="0"/>
              </a:spcAft>
              <a:buClr>
                <a:schemeClr val="accent1"/>
              </a:buClr>
              <a:buSzPts val="2000"/>
              <a:buChar char="■"/>
            </a:pPr>
            <a:r>
              <a:rPr lang="en-GB" sz="2000"/>
              <a:t>Target Audience:</a:t>
            </a:r>
            <a:endParaRPr sz="2000"/>
          </a:p>
          <a:p>
            <a:pPr indent="-349250" lvl="1" marL="914400" rtl="0" algn="l">
              <a:spcBef>
                <a:spcPts val="0"/>
              </a:spcBef>
              <a:spcAft>
                <a:spcPts val="0"/>
              </a:spcAft>
              <a:buClr>
                <a:schemeClr val="accent4"/>
              </a:buClr>
              <a:buSzPts val="1900"/>
              <a:buChar char="■"/>
            </a:pPr>
            <a:r>
              <a:rPr lang="en-GB" sz="1700"/>
              <a:t>SMEs, DIHs, Data Marketplace providers, Platform Providers (Software Platform Providers and Cloud Providers), Data Sharing Experts, Policy Makers.</a:t>
            </a:r>
            <a:endParaRPr sz="2000"/>
          </a:p>
        </p:txBody>
      </p:sp>
      <p:sp>
        <p:nvSpPr>
          <p:cNvPr id="131" name="Google Shape;131;p20"/>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8"/>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pic>
        <p:nvPicPr>
          <p:cNvPr id="541" name="Google Shape;541;p38"/>
          <p:cNvPicPr preferRelativeResize="0"/>
          <p:nvPr/>
        </p:nvPicPr>
        <p:blipFill>
          <a:blip r:embed="rId3">
            <a:alphaModFix/>
          </a:blip>
          <a:stretch>
            <a:fillRect/>
          </a:stretch>
        </p:blipFill>
        <p:spPr>
          <a:xfrm>
            <a:off x="4043272" y="2587775"/>
            <a:ext cx="4443826" cy="3808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9"/>
          <p:cNvSpPr txBox="1"/>
          <p:nvPr>
            <p:ph idx="1" type="subTitle"/>
          </p:nvPr>
        </p:nvSpPr>
        <p:spPr>
          <a:xfrm>
            <a:off x="478800" y="3456000"/>
            <a:ext cx="5400600" cy="125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accent3"/>
                </a:solidFill>
                <a:latin typeface="Arial"/>
                <a:ea typeface="Arial"/>
                <a:cs typeface="Arial"/>
                <a:sym typeface="Arial"/>
              </a:rPr>
              <a:t>Follow @i4Trust on Twitter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accent3"/>
                </a:solidFill>
                <a:latin typeface="Arial"/>
                <a:ea typeface="Arial"/>
                <a:cs typeface="Arial"/>
                <a:sym typeface="Arial"/>
              </a:rPr>
              <a:t>Visit https://i4Trust.org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idx="12" type="sldNum"/>
          </p:nvPr>
        </p:nvSpPr>
        <p:spPr>
          <a:xfrm>
            <a:off x="5407818" y="6492879"/>
            <a:ext cx="13776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grpSp>
        <p:nvGrpSpPr>
          <p:cNvPr id="138" name="Google Shape;138;p21"/>
          <p:cNvGrpSpPr/>
          <p:nvPr/>
        </p:nvGrpSpPr>
        <p:grpSpPr>
          <a:xfrm>
            <a:off x="3778850" y="2548513"/>
            <a:ext cx="3891000" cy="2341875"/>
            <a:chOff x="3778850" y="2548513"/>
            <a:chExt cx="3891000" cy="2341875"/>
          </a:xfrm>
        </p:grpSpPr>
        <p:sp>
          <p:nvSpPr>
            <p:cNvPr id="139" name="Google Shape;139;p21"/>
            <p:cNvSpPr/>
            <p:nvPr/>
          </p:nvSpPr>
          <p:spPr>
            <a:xfrm>
              <a:off x="3778850" y="2567275"/>
              <a:ext cx="1428300" cy="475500"/>
            </a:xfrm>
            <a:prstGeom prst="roundRect">
              <a:avLst>
                <a:gd fmla="val 16667" name="adj"/>
              </a:avLst>
            </a:prstGeom>
            <a:solidFill>
              <a:srgbClr val="3C78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Ambassador DIH</a:t>
              </a:r>
              <a:endParaRPr sz="1100">
                <a:solidFill>
                  <a:schemeClr val="lt1"/>
                </a:solidFill>
              </a:endParaRPr>
            </a:p>
          </p:txBody>
        </p:sp>
        <p:sp>
          <p:nvSpPr>
            <p:cNvPr id="140" name="Google Shape;140;p21"/>
            <p:cNvSpPr/>
            <p:nvPr/>
          </p:nvSpPr>
          <p:spPr>
            <a:xfrm>
              <a:off x="4227725" y="3171325"/>
              <a:ext cx="1428300" cy="475500"/>
            </a:xfrm>
            <a:prstGeom prst="roundRect">
              <a:avLst>
                <a:gd fmla="val 16667" name="adj"/>
              </a:avLst>
            </a:prstGeom>
            <a:solidFill>
              <a:srgbClr val="318A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Cluster Value Chains</a:t>
              </a:r>
              <a:endParaRPr sz="1100">
                <a:solidFill>
                  <a:schemeClr val="lt1"/>
                </a:solidFill>
              </a:endParaRPr>
            </a:p>
          </p:txBody>
        </p:sp>
        <p:sp>
          <p:nvSpPr>
            <p:cNvPr id="141" name="Google Shape;141;p21"/>
            <p:cNvSpPr/>
            <p:nvPr/>
          </p:nvSpPr>
          <p:spPr>
            <a:xfrm>
              <a:off x="4668025" y="3775375"/>
              <a:ext cx="1428300" cy="475500"/>
            </a:xfrm>
            <a:prstGeom prst="roundRect">
              <a:avLst>
                <a:gd fmla="val 16667" name="adj"/>
              </a:avLst>
            </a:prstGeom>
            <a:solidFill>
              <a:srgbClr val="38ABB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SMEs</a:t>
              </a:r>
              <a:endParaRPr sz="1100">
                <a:solidFill>
                  <a:schemeClr val="lt1"/>
                </a:solidFill>
              </a:endParaRPr>
            </a:p>
          </p:txBody>
        </p:sp>
        <p:sp>
          <p:nvSpPr>
            <p:cNvPr id="142" name="Google Shape;142;p21"/>
            <p:cNvSpPr/>
            <p:nvPr/>
          </p:nvSpPr>
          <p:spPr>
            <a:xfrm>
              <a:off x="5323325" y="4379426"/>
              <a:ext cx="1428300" cy="475500"/>
            </a:xfrm>
            <a:prstGeom prst="roundRect">
              <a:avLst>
                <a:gd fmla="val 16667" name="adj"/>
              </a:avLst>
            </a:prstGeom>
            <a:solidFill>
              <a:srgbClr val="42CAC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Experiments</a:t>
              </a:r>
              <a:endParaRPr sz="1100">
                <a:solidFill>
                  <a:schemeClr val="lt1"/>
                </a:solidFill>
              </a:endParaRPr>
            </a:p>
            <a:p>
              <a:pPr indent="0" lvl="0" marL="0" rtl="0" algn="ctr">
                <a:spcBef>
                  <a:spcPts val="0"/>
                </a:spcBef>
                <a:spcAft>
                  <a:spcPts val="0"/>
                </a:spcAft>
                <a:buNone/>
              </a:pPr>
              <a:r>
                <a:rPr lang="en-GB" sz="1100">
                  <a:solidFill>
                    <a:schemeClr val="lt1"/>
                  </a:solidFill>
                </a:rPr>
                <a:t>Data Spaces PoC</a:t>
              </a:r>
              <a:endParaRPr sz="1100">
                <a:solidFill>
                  <a:schemeClr val="lt1"/>
                </a:solidFill>
              </a:endParaRPr>
            </a:p>
          </p:txBody>
        </p:sp>
        <p:pic>
          <p:nvPicPr>
            <p:cNvPr id="143" name="Google Shape;143;p21"/>
            <p:cNvPicPr preferRelativeResize="0"/>
            <p:nvPr/>
          </p:nvPicPr>
          <p:blipFill>
            <a:blip r:embed="rId3">
              <a:alphaModFix/>
            </a:blip>
            <a:stretch>
              <a:fillRect/>
            </a:stretch>
          </p:blipFill>
          <p:spPr>
            <a:xfrm>
              <a:off x="5656025" y="2548513"/>
              <a:ext cx="2013825" cy="2341875"/>
            </a:xfrm>
            <a:prstGeom prst="rect">
              <a:avLst/>
            </a:prstGeom>
            <a:noFill/>
            <a:ln>
              <a:noFill/>
            </a:ln>
          </p:spPr>
        </p:pic>
      </p:grpSp>
      <p:sp>
        <p:nvSpPr>
          <p:cNvPr id="144" name="Google Shape;144;p21"/>
          <p:cNvSpPr txBox="1"/>
          <p:nvPr>
            <p:ph type="title"/>
          </p:nvPr>
        </p:nvSpPr>
        <p:spPr>
          <a:xfrm>
            <a:off x="462675" y="448775"/>
            <a:ext cx="10800000" cy="100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400"/>
              <a:buFont typeface="Arial"/>
              <a:buNone/>
            </a:pPr>
            <a:r>
              <a:rPr lang="en-GB"/>
              <a:t>i4Trust: beyond the technology</a:t>
            </a:r>
            <a:endParaRPr/>
          </a:p>
        </p:txBody>
      </p:sp>
      <p:sp>
        <p:nvSpPr>
          <p:cNvPr id="145" name="Google Shape;145;p21"/>
          <p:cNvSpPr/>
          <p:nvPr/>
        </p:nvSpPr>
        <p:spPr>
          <a:xfrm>
            <a:off x="3625200" y="1257900"/>
            <a:ext cx="3946800" cy="1106700"/>
          </a:xfrm>
          <a:prstGeom prst="downArrowCallout">
            <a:avLst>
              <a:gd fmla="val 37505" name="adj1"/>
              <a:gd fmla="val 36416" name="adj2"/>
              <a:gd fmla="val 25000" name="adj3"/>
              <a:gd fmla="val 64977" name="adj4"/>
            </a:avLst>
          </a:prstGeom>
          <a:noFill/>
          <a:ln cap="flat" cmpd="sng" w="25400">
            <a:solidFill>
              <a:srgbClr val="0021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 name="Google Shape;146;p21"/>
          <p:cNvSpPr txBox="1"/>
          <p:nvPr/>
        </p:nvSpPr>
        <p:spPr>
          <a:xfrm>
            <a:off x="3701400" y="1287704"/>
            <a:ext cx="2201100" cy="64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GB" u="none" cap="none" strike="noStrike">
                <a:solidFill>
                  <a:srgbClr val="000000"/>
                </a:solidFill>
                <a:latin typeface="Arial"/>
                <a:ea typeface="Arial"/>
                <a:cs typeface="Arial"/>
                <a:sym typeface="Arial"/>
              </a:rPr>
              <a:t>Training</a:t>
            </a:r>
            <a:br>
              <a:rPr b="0" i="0" lang="en-GB" u="none" cap="none" strike="noStrike">
                <a:solidFill>
                  <a:srgbClr val="000000"/>
                </a:solidFill>
                <a:latin typeface="Arial"/>
                <a:ea typeface="Arial"/>
                <a:cs typeface="Arial"/>
                <a:sym typeface="Arial"/>
              </a:rPr>
            </a:br>
            <a:r>
              <a:rPr b="0" i="0" lang="en-GB" u="none" cap="none" strike="noStrike">
                <a:solidFill>
                  <a:srgbClr val="000000"/>
                </a:solidFill>
                <a:latin typeface="Arial"/>
                <a:ea typeface="Arial"/>
                <a:cs typeface="Arial"/>
                <a:sym typeface="Arial"/>
              </a:rPr>
              <a:t>Technical Support</a:t>
            </a:r>
            <a:endParaRPr b="0" i="0" u="none" cap="none" strike="noStrike">
              <a:solidFill>
                <a:srgbClr val="000000"/>
              </a:solidFill>
              <a:latin typeface="Arial"/>
              <a:ea typeface="Arial"/>
              <a:cs typeface="Arial"/>
              <a:sym typeface="Arial"/>
            </a:endParaRPr>
          </a:p>
        </p:txBody>
      </p:sp>
      <p:sp>
        <p:nvSpPr>
          <p:cNvPr id="147" name="Google Shape;147;p21"/>
          <p:cNvSpPr/>
          <p:nvPr/>
        </p:nvSpPr>
        <p:spPr>
          <a:xfrm>
            <a:off x="6126225" y="1387913"/>
            <a:ext cx="568500" cy="500700"/>
          </a:xfrm>
          <a:prstGeom prst="roundRect">
            <a:avLst>
              <a:gd fmla="val 16667" name="adj"/>
            </a:avLst>
          </a:prstGeom>
          <a:solidFill>
            <a:schemeClr val="lt1"/>
          </a:solidFill>
          <a:ln cap="flat" cmpd="sng" w="25400">
            <a:solidFill>
              <a:srgbClr val="839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&lt;</a:t>
            </a:r>
            <a:endParaRPr b="0" i="0" sz="1400" u="none" cap="none" strike="noStrike">
              <a:solidFill>
                <a:schemeClr val="lt1"/>
              </a:solidFill>
              <a:latin typeface="Arial"/>
              <a:ea typeface="Arial"/>
              <a:cs typeface="Arial"/>
              <a:sym typeface="Arial"/>
            </a:endParaRPr>
          </a:p>
        </p:txBody>
      </p:sp>
      <p:pic>
        <p:nvPicPr>
          <p:cNvPr descr="Logo&#10;&#10;Description automatically generated" id="148" name="Google Shape;148;p21"/>
          <p:cNvPicPr preferRelativeResize="0"/>
          <p:nvPr/>
        </p:nvPicPr>
        <p:blipFill rotWithShape="1">
          <a:blip r:embed="rId4">
            <a:alphaModFix/>
          </a:blip>
          <a:srcRect b="0" l="0" r="0" t="0"/>
          <a:stretch/>
        </p:blipFill>
        <p:spPr>
          <a:xfrm>
            <a:off x="6217676" y="1497613"/>
            <a:ext cx="385585" cy="284423"/>
          </a:xfrm>
          <a:prstGeom prst="rect">
            <a:avLst/>
          </a:prstGeom>
          <a:noFill/>
          <a:ln>
            <a:noFill/>
          </a:ln>
        </p:spPr>
      </p:pic>
      <p:sp>
        <p:nvSpPr>
          <p:cNvPr id="149" name="Google Shape;149;p21"/>
          <p:cNvSpPr/>
          <p:nvPr/>
        </p:nvSpPr>
        <p:spPr>
          <a:xfrm>
            <a:off x="6804577" y="1387913"/>
            <a:ext cx="572400" cy="500700"/>
          </a:xfrm>
          <a:prstGeom prst="roundRect">
            <a:avLst>
              <a:gd fmla="val 16667" name="adj"/>
            </a:avLst>
          </a:prstGeom>
          <a:solidFill>
            <a:schemeClr val="lt1"/>
          </a:solidFill>
          <a:ln cap="flat" cmpd="sng" w="25400">
            <a:solidFill>
              <a:srgbClr val="839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0" name="Google Shape;150;p21"/>
          <p:cNvPicPr preferRelativeResize="0"/>
          <p:nvPr/>
        </p:nvPicPr>
        <p:blipFill rotWithShape="1">
          <a:blip r:embed="rId5">
            <a:alphaModFix/>
          </a:blip>
          <a:srcRect b="0" l="-20" r="20" t="0"/>
          <a:stretch/>
        </p:blipFill>
        <p:spPr>
          <a:xfrm>
            <a:off x="6910761" y="1467403"/>
            <a:ext cx="359946" cy="341496"/>
          </a:xfrm>
          <a:prstGeom prst="rect">
            <a:avLst/>
          </a:prstGeom>
          <a:noFill/>
          <a:ln>
            <a:noFill/>
          </a:ln>
        </p:spPr>
      </p:pic>
      <p:sp>
        <p:nvSpPr>
          <p:cNvPr id="151" name="Google Shape;151;p21"/>
          <p:cNvSpPr/>
          <p:nvPr/>
        </p:nvSpPr>
        <p:spPr>
          <a:xfrm flipH="1" rot="-5400000">
            <a:off x="1303925" y="2031025"/>
            <a:ext cx="1323300" cy="2814300"/>
          </a:xfrm>
          <a:prstGeom prst="downArrowCallout">
            <a:avLst>
              <a:gd fmla="val 22895" name="adj1"/>
              <a:gd fmla="val 25000" name="adj2"/>
              <a:gd fmla="val 12800" name="adj3"/>
              <a:gd fmla="val 88334" name="adj4"/>
            </a:avLst>
          </a:prstGeom>
          <a:noFill/>
          <a:ln cap="flat" cmpd="sng" w="25400">
            <a:solidFill>
              <a:srgbClr val="C604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 name="Google Shape;152;p21"/>
          <p:cNvSpPr txBox="1"/>
          <p:nvPr/>
        </p:nvSpPr>
        <p:spPr>
          <a:xfrm>
            <a:off x="727700" y="3133800"/>
            <a:ext cx="2201100" cy="590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u="none" cap="none" strike="noStrike">
                <a:solidFill>
                  <a:srgbClr val="000000"/>
                </a:solidFill>
                <a:latin typeface="Arial"/>
                <a:ea typeface="Arial"/>
                <a:cs typeface="Arial"/>
                <a:sym typeface="Arial"/>
              </a:rPr>
              <a:t>Digital Innovation Hubs </a:t>
            </a:r>
            <a:br>
              <a:rPr b="0" i="0" lang="en-GB" u="none" cap="none" strike="noStrike">
                <a:solidFill>
                  <a:srgbClr val="000000"/>
                </a:solidFill>
                <a:latin typeface="Arial"/>
                <a:ea typeface="Arial"/>
                <a:cs typeface="Arial"/>
                <a:sym typeface="Arial"/>
              </a:rPr>
            </a:br>
            <a:r>
              <a:rPr b="0" i="0" lang="en-GB" u="none" cap="none" strike="noStrike">
                <a:solidFill>
                  <a:srgbClr val="000000"/>
                </a:solidFill>
                <a:latin typeface="Arial"/>
                <a:ea typeface="Arial"/>
                <a:cs typeface="Arial"/>
                <a:sym typeface="Arial"/>
              </a:rPr>
              <a:t>(DIHs)</a:t>
            </a:r>
            <a:endParaRPr b="0" i="0" u="none" cap="none" strike="noStrike">
              <a:solidFill>
                <a:srgbClr val="000000"/>
              </a:solidFill>
              <a:latin typeface="Arial"/>
              <a:ea typeface="Arial"/>
              <a:cs typeface="Arial"/>
              <a:sym typeface="Arial"/>
            </a:endParaRPr>
          </a:p>
        </p:txBody>
      </p:sp>
      <p:sp>
        <p:nvSpPr>
          <p:cNvPr id="153" name="Google Shape;153;p21"/>
          <p:cNvSpPr/>
          <p:nvPr/>
        </p:nvSpPr>
        <p:spPr>
          <a:xfrm flipH="1" rot="10800000">
            <a:off x="3625200" y="5121175"/>
            <a:ext cx="3946800" cy="1328100"/>
          </a:xfrm>
          <a:prstGeom prst="downArrowCallout">
            <a:avLst>
              <a:gd fmla="val 25000" name="adj1"/>
              <a:gd fmla="val 25077" name="adj2"/>
              <a:gd fmla="val 17980" name="adj3"/>
              <a:gd fmla="val 76080" name="adj4"/>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4" name="Google Shape;154;p21"/>
          <p:cNvSpPr txBox="1"/>
          <p:nvPr/>
        </p:nvSpPr>
        <p:spPr>
          <a:xfrm>
            <a:off x="3709093" y="5677022"/>
            <a:ext cx="2501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GB"/>
              <a:t>Community Platform Community Mgmt</a:t>
            </a:r>
            <a:endParaRPr/>
          </a:p>
        </p:txBody>
      </p:sp>
      <p:pic>
        <p:nvPicPr>
          <p:cNvPr id="155" name="Google Shape;155;p21"/>
          <p:cNvPicPr preferRelativeResize="0"/>
          <p:nvPr/>
        </p:nvPicPr>
        <p:blipFill rotWithShape="1">
          <a:blip r:embed="rId6">
            <a:alphaModFix/>
          </a:blip>
          <a:srcRect b="0" l="0" r="0" t="0"/>
          <a:stretch/>
        </p:blipFill>
        <p:spPr>
          <a:xfrm>
            <a:off x="5985521" y="5571407"/>
            <a:ext cx="1088275" cy="256386"/>
          </a:xfrm>
          <a:prstGeom prst="rect">
            <a:avLst/>
          </a:prstGeom>
          <a:noFill/>
          <a:ln>
            <a:noFill/>
          </a:ln>
        </p:spPr>
      </p:pic>
      <p:pic>
        <p:nvPicPr>
          <p:cNvPr descr="Logo&#10;&#10;Description automatically generated" id="156" name="Google Shape;156;p21"/>
          <p:cNvPicPr preferRelativeResize="0"/>
          <p:nvPr/>
        </p:nvPicPr>
        <p:blipFill rotWithShape="1">
          <a:blip r:embed="rId4">
            <a:alphaModFix/>
          </a:blip>
          <a:srcRect b="0" l="0" r="0" t="0"/>
          <a:stretch/>
        </p:blipFill>
        <p:spPr>
          <a:xfrm>
            <a:off x="5985533" y="5954508"/>
            <a:ext cx="406086" cy="335464"/>
          </a:xfrm>
          <a:prstGeom prst="rect">
            <a:avLst/>
          </a:prstGeom>
          <a:noFill/>
          <a:ln>
            <a:noFill/>
          </a:ln>
        </p:spPr>
      </p:pic>
      <p:pic>
        <p:nvPicPr>
          <p:cNvPr id="157" name="Google Shape;157;p21"/>
          <p:cNvPicPr preferRelativeResize="0"/>
          <p:nvPr/>
        </p:nvPicPr>
        <p:blipFill rotWithShape="1">
          <a:blip r:embed="rId5">
            <a:alphaModFix/>
          </a:blip>
          <a:srcRect b="0" l="-20" r="20" t="0"/>
          <a:stretch/>
        </p:blipFill>
        <p:spPr>
          <a:xfrm>
            <a:off x="6785413" y="5920851"/>
            <a:ext cx="379086" cy="402780"/>
          </a:xfrm>
          <a:prstGeom prst="rect">
            <a:avLst/>
          </a:prstGeom>
          <a:noFill/>
          <a:ln>
            <a:noFill/>
          </a:ln>
        </p:spPr>
      </p:pic>
      <p:sp>
        <p:nvSpPr>
          <p:cNvPr id="158" name="Google Shape;158;p21"/>
          <p:cNvSpPr/>
          <p:nvPr/>
        </p:nvSpPr>
        <p:spPr>
          <a:xfrm rot="5400000">
            <a:off x="8687275" y="1897000"/>
            <a:ext cx="1435800" cy="3162600"/>
          </a:xfrm>
          <a:prstGeom prst="downArrowCallout">
            <a:avLst>
              <a:gd fmla="val 22895" name="adj1"/>
              <a:gd fmla="val 25000" name="adj2"/>
              <a:gd fmla="val 12800" name="adj3"/>
              <a:gd fmla="val 88334" name="adj4"/>
            </a:avLst>
          </a:prstGeom>
          <a:noFill/>
          <a:ln cap="flat" cmpd="sng" w="25400">
            <a:solidFill>
              <a:srgbClr val="D200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21"/>
          <p:cNvSpPr txBox="1"/>
          <p:nvPr/>
        </p:nvSpPr>
        <p:spPr>
          <a:xfrm>
            <a:off x="7800645" y="2805066"/>
            <a:ext cx="36063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u="none" cap="none" strike="noStrike">
                <a:solidFill>
                  <a:srgbClr val="000000"/>
                </a:solidFill>
                <a:latin typeface="Arial"/>
                <a:ea typeface="Arial"/>
                <a:cs typeface="Arial"/>
                <a:sym typeface="Arial"/>
              </a:rPr>
              <a:t>32 BuE – 150</a:t>
            </a:r>
            <a:r>
              <a:rPr lang="en-GB"/>
              <a:t>+</a:t>
            </a:r>
            <a:r>
              <a:rPr b="0" i="0" lang="en-GB" u="none" cap="none" strike="noStrike">
                <a:solidFill>
                  <a:srgbClr val="000000"/>
                </a:solidFill>
                <a:latin typeface="Arial"/>
                <a:ea typeface="Arial"/>
                <a:cs typeface="Arial"/>
                <a:sym typeface="Arial"/>
              </a:rPr>
              <a:t> SMEs</a:t>
            </a:r>
            <a:endParaRPr b="0" i="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GB" u="none" cap="none" strike="noStrike">
                <a:solidFill>
                  <a:srgbClr val="000000"/>
                </a:solidFill>
                <a:latin typeface="Arial"/>
                <a:ea typeface="Arial"/>
                <a:cs typeface="Arial"/>
                <a:sym typeface="Arial"/>
              </a:rPr>
              <a:t>(Bottom-up Experiments)</a:t>
            </a:r>
            <a:endParaRPr b="0" i="0" u="none" cap="none" strike="noStrike">
              <a:solidFill>
                <a:srgbClr val="000000"/>
              </a:solidFill>
              <a:latin typeface="Arial"/>
              <a:ea typeface="Arial"/>
              <a:cs typeface="Arial"/>
              <a:sym typeface="Arial"/>
            </a:endParaRPr>
          </a:p>
        </p:txBody>
      </p:sp>
      <p:sp>
        <p:nvSpPr>
          <p:cNvPr id="160" name="Google Shape;160;p21"/>
          <p:cNvSpPr txBox="1"/>
          <p:nvPr/>
        </p:nvSpPr>
        <p:spPr>
          <a:xfrm>
            <a:off x="7800645" y="3584045"/>
            <a:ext cx="36063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u="none" cap="none" strike="noStrike">
                <a:solidFill>
                  <a:srgbClr val="000000"/>
                </a:solidFill>
                <a:latin typeface="Arial"/>
                <a:ea typeface="Arial"/>
                <a:cs typeface="Arial"/>
                <a:sym typeface="Arial"/>
              </a:rPr>
              <a:t>Future experiments</a:t>
            </a:r>
            <a:endParaRPr b="0" i="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GB" u="none" cap="none" strike="noStrike">
                <a:solidFill>
                  <a:srgbClr val="000000"/>
                </a:solidFill>
                <a:latin typeface="Arial"/>
                <a:ea typeface="Arial"/>
                <a:cs typeface="Arial"/>
                <a:sym typeface="Arial"/>
              </a:rPr>
              <a:t>Market solutions</a:t>
            </a:r>
            <a:endParaRPr b="0" i="0" u="none" cap="none" strike="noStrike">
              <a:solidFill>
                <a:srgbClr val="000000"/>
              </a:solidFill>
              <a:latin typeface="Arial"/>
              <a:ea typeface="Arial"/>
              <a:cs typeface="Arial"/>
              <a:sym typeface="Arial"/>
            </a:endParaRPr>
          </a:p>
        </p:txBody>
      </p:sp>
      <p:sp>
        <p:nvSpPr>
          <p:cNvPr id="161" name="Google Shape;161;p21"/>
          <p:cNvSpPr/>
          <p:nvPr/>
        </p:nvSpPr>
        <p:spPr>
          <a:xfrm>
            <a:off x="9412275" y="3396875"/>
            <a:ext cx="258300" cy="184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21"/>
          <p:cNvGrpSpPr/>
          <p:nvPr/>
        </p:nvGrpSpPr>
        <p:grpSpPr>
          <a:xfrm>
            <a:off x="3556694" y="4453566"/>
            <a:ext cx="1454100" cy="655549"/>
            <a:chOff x="3377682" y="4559566"/>
            <a:chExt cx="1454100" cy="655549"/>
          </a:xfrm>
        </p:grpSpPr>
        <p:pic>
          <p:nvPicPr>
            <p:cNvPr id="163" name="Google Shape;163;p21"/>
            <p:cNvPicPr preferRelativeResize="0"/>
            <p:nvPr/>
          </p:nvPicPr>
          <p:blipFill rotWithShape="1">
            <a:blip r:embed="rId7">
              <a:alphaModFix/>
            </a:blip>
            <a:srcRect b="12356" l="8109" r="8109" t="12341"/>
            <a:stretch/>
          </p:blipFill>
          <p:spPr>
            <a:xfrm>
              <a:off x="3428633" y="4559566"/>
              <a:ext cx="1352344" cy="340068"/>
            </a:xfrm>
            <a:prstGeom prst="rect">
              <a:avLst/>
            </a:prstGeom>
            <a:noFill/>
            <a:ln>
              <a:noFill/>
            </a:ln>
          </p:spPr>
        </p:pic>
        <p:sp>
          <p:nvSpPr>
            <p:cNvPr id="164" name="Google Shape;164;p21"/>
            <p:cNvSpPr txBox="1"/>
            <p:nvPr/>
          </p:nvSpPr>
          <p:spPr>
            <a:xfrm>
              <a:off x="3377682" y="4845815"/>
              <a:ext cx="1454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Arial"/>
                  <a:ea typeface="Arial"/>
                  <a:cs typeface="Arial"/>
                  <a:sym typeface="Arial"/>
                </a:rPr>
                <a:t>Community</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12" type="sldNum"/>
          </p:nvPr>
        </p:nvSpPr>
        <p:spPr>
          <a:xfrm>
            <a:off x="5407818" y="6492879"/>
            <a:ext cx="1377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sp>
        <p:nvSpPr>
          <p:cNvPr id="170" name="Google Shape;170;p22"/>
          <p:cNvSpPr txBox="1"/>
          <p:nvPr>
            <p:ph type="title"/>
          </p:nvPr>
        </p:nvSpPr>
        <p:spPr>
          <a:xfrm>
            <a:off x="462675" y="448775"/>
            <a:ext cx="10800000" cy="100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400"/>
              <a:buFont typeface="Arial"/>
              <a:buNone/>
            </a:pPr>
            <a:r>
              <a:rPr lang="en-GB"/>
              <a:t>i4Trust main actors </a:t>
            </a:r>
            <a:endParaRPr/>
          </a:p>
        </p:txBody>
      </p:sp>
      <p:pic>
        <p:nvPicPr>
          <p:cNvPr id="171" name="Google Shape;171;p22"/>
          <p:cNvPicPr preferRelativeResize="0"/>
          <p:nvPr/>
        </p:nvPicPr>
        <p:blipFill>
          <a:blip r:embed="rId3">
            <a:alphaModFix/>
          </a:blip>
          <a:stretch>
            <a:fillRect/>
          </a:stretch>
        </p:blipFill>
        <p:spPr>
          <a:xfrm>
            <a:off x="842625" y="1199125"/>
            <a:ext cx="10423600" cy="5055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idx="12" type="sldNum"/>
          </p:nvPr>
        </p:nvSpPr>
        <p:spPr>
          <a:xfrm>
            <a:off x="5407818" y="6492879"/>
            <a:ext cx="13776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pic>
        <p:nvPicPr>
          <p:cNvPr id="178" name="Google Shape;178;p23"/>
          <p:cNvPicPr preferRelativeResize="0"/>
          <p:nvPr/>
        </p:nvPicPr>
        <p:blipFill rotWithShape="1">
          <a:blip r:embed="rId3">
            <a:alphaModFix/>
          </a:blip>
          <a:srcRect b="2454" l="0" r="950" t="2758"/>
          <a:stretch/>
        </p:blipFill>
        <p:spPr>
          <a:xfrm>
            <a:off x="228600" y="475400"/>
            <a:ext cx="11618475" cy="5865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478800" y="360000"/>
            <a:ext cx="10800000" cy="100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Engagement objectives, liaisons and synergies</a:t>
            </a:r>
            <a:endParaRPr/>
          </a:p>
        </p:txBody>
      </p:sp>
      <p:sp>
        <p:nvSpPr>
          <p:cNvPr id="185" name="Google Shape;185;p24"/>
          <p:cNvSpPr txBox="1"/>
          <p:nvPr>
            <p:ph idx="1" type="body"/>
          </p:nvPr>
        </p:nvSpPr>
        <p:spPr>
          <a:xfrm>
            <a:off x="478800" y="1592400"/>
            <a:ext cx="5286600" cy="4680000"/>
          </a:xfrm>
          <a:prstGeom prst="rect">
            <a:avLst/>
          </a:prstGeom>
        </p:spPr>
        <p:txBody>
          <a:bodyPr anchorCtr="0" anchor="t" bIns="0" lIns="0" spcFirstLastPara="1" rIns="0" wrap="square" tIns="0">
            <a:noAutofit/>
          </a:bodyPr>
          <a:lstStyle/>
          <a:p>
            <a:pPr indent="-330200" lvl="0" marL="457200" marR="0" rtl="0" algn="l">
              <a:lnSpc>
                <a:spcPct val="100000"/>
              </a:lnSpc>
              <a:spcBef>
                <a:spcPts val="0"/>
              </a:spcBef>
              <a:spcAft>
                <a:spcPts val="0"/>
              </a:spcAft>
              <a:buSzPts val="1600"/>
              <a:buChar char="■"/>
            </a:pPr>
            <a:r>
              <a:rPr lang="en-GB" sz="1600"/>
              <a:t>Establish the </a:t>
            </a:r>
            <a:r>
              <a:rPr b="1" lang="en-GB" sz="1600"/>
              <a:t>i4Trust Community</a:t>
            </a:r>
            <a:r>
              <a:rPr lang="en-GB" sz="1600"/>
              <a:t> with a wide range of services, information and tools that will allow stakeholders to communicate, align, collaborate and share knowledge; </a:t>
            </a:r>
            <a:endParaRPr sz="1600"/>
          </a:p>
          <a:p>
            <a:pPr indent="-330200" lvl="0" marL="457200" marR="0" rtl="0" algn="l">
              <a:lnSpc>
                <a:spcPct val="100000"/>
              </a:lnSpc>
              <a:spcBef>
                <a:spcPts val="1000"/>
              </a:spcBef>
              <a:spcAft>
                <a:spcPts val="0"/>
              </a:spcAft>
              <a:buSzPts val="1600"/>
              <a:buChar char="■"/>
            </a:pPr>
            <a:r>
              <a:rPr lang="en-GB" sz="1600"/>
              <a:t>Define the </a:t>
            </a:r>
            <a:r>
              <a:rPr b="1" lang="en-GB" sz="1600"/>
              <a:t>ecosystem framework</a:t>
            </a:r>
            <a:r>
              <a:rPr lang="en-GB" sz="1600"/>
              <a:t> to attract and engage DIHs, establishing specific actions to activate them like the i4Trust Ambassador Programme;</a:t>
            </a:r>
            <a:endParaRPr sz="1600"/>
          </a:p>
          <a:p>
            <a:pPr indent="-330200" lvl="0" marL="457200" marR="0" rtl="0" algn="l">
              <a:lnSpc>
                <a:spcPct val="100000"/>
              </a:lnSpc>
              <a:spcBef>
                <a:spcPts val="1000"/>
              </a:spcBef>
              <a:spcAft>
                <a:spcPts val="0"/>
              </a:spcAft>
              <a:buSzPts val="1600"/>
              <a:buChar char="■"/>
            </a:pPr>
            <a:r>
              <a:rPr lang="en-GB" sz="1600"/>
              <a:t>Fostering a </a:t>
            </a:r>
            <a:r>
              <a:rPr b="1" lang="en-GB" sz="1600"/>
              <a:t>data driven approach</a:t>
            </a:r>
            <a:r>
              <a:rPr lang="en-GB" sz="1600"/>
              <a:t> into SMEs in sectors which are not yet data-driven within industrial value chains such as Smart Cities, Smart Mobility, Smart Manufacturing, Smart AgriFood, Smart Energy, Smart Water, Smart Health and Smart Logistics.</a:t>
            </a:r>
            <a:endParaRPr sz="1600"/>
          </a:p>
          <a:p>
            <a:pPr indent="-330200" lvl="0" marL="457200" marR="0" rtl="0" algn="l">
              <a:lnSpc>
                <a:spcPct val="100000"/>
              </a:lnSpc>
              <a:spcBef>
                <a:spcPts val="1000"/>
              </a:spcBef>
              <a:spcAft>
                <a:spcPts val="1000"/>
              </a:spcAft>
              <a:buSzPts val="1600"/>
              <a:buChar char="■"/>
            </a:pPr>
            <a:r>
              <a:rPr b="1" lang="en-GB" sz="1600"/>
              <a:t>Collaboration</a:t>
            </a:r>
            <a:r>
              <a:rPr lang="en-GB" sz="1600"/>
              <a:t> with other EU initiatives and Clusters that want to contribute to the creation of </a:t>
            </a:r>
            <a:r>
              <a:rPr b="1" lang="en-GB" sz="1600"/>
              <a:t>European Data Spaces</a:t>
            </a:r>
            <a:r>
              <a:rPr lang="en-GB" sz="1600"/>
              <a:t> based on common principles.</a:t>
            </a:r>
            <a:endParaRPr sz="1600"/>
          </a:p>
        </p:txBody>
      </p:sp>
      <p:sp>
        <p:nvSpPr>
          <p:cNvPr id="186" name="Google Shape;186;p24"/>
          <p:cNvSpPr txBox="1"/>
          <p:nvPr>
            <p:ph idx="12" type="sldNum"/>
          </p:nvPr>
        </p:nvSpPr>
        <p:spPr>
          <a:xfrm>
            <a:off x="5407818" y="6492879"/>
            <a:ext cx="13776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sp>
        <p:nvSpPr>
          <p:cNvPr id="187" name="Google Shape;187;p24"/>
          <p:cNvSpPr/>
          <p:nvPr/>
        </p:nvSpPr>
        <p:spPr>
          <a:xfrm>
            <a:off x="7713450" y="1511425"/>
            <a:ext cx="2134500" cy="44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rPr>
              <a:t>Synergy Group</a:t>
            </a:r>
            <a:endParaRPr b="1" sz="1800">
              <a:solidFill>
                <a:schemeClr val="lt1"/>
              </a:solidFill>
            </a:endParaRPr>
          </a:p>
        </p:txBody>
      </p:sp>
      <p:sp>
        <p:nvSpPr>
          <p:cNvPr id="188" name="Google Shape;188;p24"/>
          <p:cNvSpPr/>
          <p:nvPr/>
        </p:nvSpPr>
        <p:spPr>
          <a:xfrm>
            <a:off x="7735200" y="3337799"/>
            <a:ext cx="2091000" cy="51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GB" u="none" cap="none" strike="noStrike">
                <a:solidFill>
                  <a:srgbClr val="000000"/>
                </a:solidFill>
                <a:latin typeface="Arial"/>
                <a:ea typeface="Arial"/>
                <a:cs typeface="Arial"/>
                <a:sym typeface="Arial"/>
              </a:rPr>
              <a:t>Task Force 0</a:t>
            </a:r>
            <a:br>
              <a:rPr b="1" i="0" lang="en-GB" sz="1200" u="none" cap="none" strike="noStrike">
                <a:solidFill>
                  <a:srgbClr val="000000"/>
                </a:solidFill>
                <a:latin typeface="Arial"/>
                <a:ea typeface="Arial"/>
                <a:cs typeface="Arial"/>
                <a:sym typeface="Arial"/>
              </a:rPr>
            </a:br>
            <a:r>
              <a:rPr i="0" lang="en-GB" sz="1200" u="none" cap="none" strike="noStrike">
                <a:solidFill>
                  <a:srgbClr val="000000"/>
                </a:solidFill>
              </a:rPr>
              <a:t>Coordination</a:t>
            </a:r>
            <a:endParaRPr i="0" sz="1200" u="none" cap="none" strike="noStrike">
              <a:solidFill>
                <a:srgbClr val="000000"/>
              </a:solidFill>
            </a:endParaRPr>
          </a:p>
        </p:txBody>
      </p:sp>
      <p:sp>
        <p:nvSpPr>
          <p:cNvPr id="189" name="Google Shape;189;p24"/>
          <p:cNvSpPr/>
          <p:nvPr/>
        </p:nvSpPr>
        <p:spPr>
          <a:xfrm>
            <a:off x="6293425" y="2286009"/>
            <a:ext cx="2412300" cy="925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GB" u="none" cap="none" strike="noStrike">
                <a:solidFill>
                  <a:srgbClr val="000000"/>
                </a:solidFill>
                <a:latin typeface="Arial"/>
                <a:ea typeface="Arial"/>
                <a:cs typeface="Arial"/>
                <a:sym typeface="Arial"/>
              </a:rPr>
              <a:t>Task Force 1</a:t>
            </a:r>
            <a:endParaRPr b="1" i="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i="0" lang="en-GB" sz="1200" u="none" cap="none" strike="noStrike">
                <a:solidFill>
                  <a:srgbClr val="000000"/>
                </a:solidFill>
              </a:rPr>
              <a:t>Data Spaces Technology Building Blocks</a:t>
            </a:r>
            <a:endParaRPr b="0" i="0" sz="1000" u="none" cap="none" strike="noStrike">
              <a:solidFill>
                <a:srgbClr val="000000"/>
              </a:solidFill>
              <a:latin typeface="Arial"/>
              <a:ea typeface="Arial"/>
              <a:cs typeface="Arial"/>
              <a:sym typeface="Arial"/>
            </a:endParaRPr>
          </a:p>
        </p:txBody>
      </p:sp>
      <p:sp>
        <p:nvSpPr>
          <p:cNvPr id="190" name="Google Shape;190;p24"/>
          <p:cNvSpPr/>
          <p:nvPr/>
        </p:nvSpPr>
        <p:spPr>
          <a:xfrm>
            <a:off x="8849696" y="2286000"/>
            <a:ext cx="2352900" cy="925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GB" u="none" cap="none" strike="noStrike">
                <a:solidFill>
                  <a:srgbClr val="000000"/>
                </a:solidFill>
              </a:rPr>
              <a:t>Task Force 2</a:t>
            </a:r>
            <a:endParaRPr b="1" i="0" u="none" cap="none" strike="noStrike">
              <a:solidFill>
                <a:srgbClr val="000000"/>
              </a:solidFill>
            </a:endParaRPr>
          </a:p>
          <a:p>
            <a:pPr indent="0" lvl="0" marL="0" marR="0" rtl="0" algn="ctr">
              <a:lnSpc>
                <a:spcPct val="100000"/>
              </a:lnSpc>
              <a:spcBef>
                <a:spcPts val="0"/>
              </a:spcBef>
              <a:spcAft>
                <a:spcPts val="0"/>
              </a:spcAft>
              <a:buNone/>
            </a:pPr>
            <a:r>
              <a:rPr i="0" lang="en-GB" sz="1200" u="none" cap="none" strike="noStrike">
                <a:solidFill>
                  <a:srgbClr val="000000"/>
                </a:solidFill>
              </a:rPr>
              <a:t>Business &amp; Legal frameworks + Policy Recommendations</a:t>
            </a:r>
            <a:endParaRPr b="0" i="0" sz="1000" u="none" cap="none" strike="noStrike">
              <a:solidFill>
                <a:srgbClr val="000000"/>
              </a:solidFill>
              <a:latin typeface="Arial"/>
              <a:ea typeface="Arial"/>
              <a:cs typeface="Arial"/>
              <a:sym typeface="Arial"/>
            </a:endParaRPr>
          </a:p>
        </p:txBody>
      </p:sp>
      <p:sp>
        <p:nvSpPr>
          <p:cNvPr id="191" name="Google Shape;191;p24"/>
          <p:cNvSpPr/>
          <p:nvPr/>
        </p:nvSpPr>
        <p:spPr>
          <a:xfrm>
            <a:off x="6374125" y="3955275"/>
            <a:ext cx="4828500" cy="51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GB" u="none" cap="none" strike="noStrike">
                <a:solidFill>
                  <a:srgbClr val="000000"/>
                </a:solidFill>
                <a:latin typeface="Arial"/>
                <a:ea typeface="Arial"/>
                <a:cs typeface="Arial"/>
                <a:sym typeface="Arial"/>
              </a:rPr>
              <a:t>Task Force 3</a:t>
            </a:r>
            <a:endParaRPr b="1" i="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i="0" lang="en-GB" sz="1200" u="none" cap="none" strike="noStrike">
                <a:solidFill>
                  <a:srgbClr val="000000"/>
                </a:solidFill>
              </a:rPr>
              <a:t>Ecosystem building &amp; Communication</a:t>
            </a:r>
            <a:endParaRPr i="0" sz="1200" u="none" cap="none" strike="noStrike">
              <a:solidFill>
                <a:srgbClr val="000000"/>
              </a:solidFill>
            </a:endParaRPr>
          </a:p>
        </p:txBody>
      </p:sp>
      <p:pic>
        <p:nvPicPr>
          <p:cNvPr id="192" name="Google Shape;192;p24"/>
          <p:cNvPicPr preferRelativeResize="0"/>
          <p:nvPr/>
        </p:nvPicPr>
        <p:blipFill>
          <a:blip r:embed="rId3">
            <a:alphaModFix/>
          </a:blip>
          <a:stretch>
            <a:fillRect/>
          </a:stretch>
        </p:blipFill>
        <p:spPr>
          <a:xfrm>
            <a:off x="6293425" y="4824649"/>
            <a:ext cx="1377601" cy="359875"/>
          </a:xfrm>
          <a:prstGeom prst="rect">
            <a:avLst/>
          </a:prstGeom>
          <a:noFill/>
          <a:ln>
            <a:noFill/>
          </a:ln>
        </p:spPr>
      </p:pic>
      <p:pic>
        <p:nvPicPr>
          <p:cNvPr id="193" name="Google Shape;193;p24"/>
          <p:cNvPicPr preferRelativeResize="0"/>
          <p:nvPr/>
        </p:nvPicPr>
        <p:blipFill>
          <a:blip r:embed="rId4">
            <a:alphaModFix/>
          </a:blip>
          <a:stretch>
            <a:fillRect/>
          </a:stretch>
        </p:blipFill>
        <p:spPr>
          <a:xfrm>
            <a:off x="9929269" y="5345353"/>
            <a:ext cx="1349531" cy="359875"/>
          </a:xfrm>
          <a:prstGeom prst="rect">
            <a:avLst/>
          </a:prstGeom>
          <a:noFill/>
          <a:ln>
            <a:noFill/>
          </a:ln>
        </p:spPr>
      </p:pic>
      <p:pic>
        <p:nvPicPr>
          <p:cNvPr id="194" name="Google Shape;194;p24"/>
          <p:cNvPicPr preferRelativeResize="0"/>
          <p:nvPr/>
        </p:nvPicPr>
        <p:blipFill>
          <a:blip r:embed="rId5">
            <a:alphaModFix/>
          </a:blip>
          <a:stretch>
            <a:fillRect/>
          </a:stretch>
        </p:blipFill>
        <p:spPr>
          <a:xfrm>
            <a:off x="7811402" y="5285267"/>
            <a:ext cx="1833575" cy="623058"/>
          </a:xfrm>
          <a:prstGeom prst="rect">
            <a:avLst/>
          </a:prstGeom>
          <a:noFill/>
          <a:ln>
            <a:noFill/>
          </a:ln>
        </p:spPr>
      </p:pic>
      <p:pic>
        <p:nvPicPr>
          <p:cNvPr id="195" name="Google Shape;195;p24"/>
          <p:cNvPicPr preferRelativeResize="0"/>
          <p:nvPr/>
        </p:nvPicPr>
        <p:blipFill rotWithShape="1">
          <a:blip r:embed="rId6">
            <a:alphaModFix/>
          </a:blip>
          <a:srcRect b="48024" l="0" r="0" t="0"/>
          <a:stretch/>
        </p:blipFill>
        <p:spPr>
          <a:xfrm>
            <a:off x="7992638" y="4812994"/>
            <a:ext cx="1576125" cy="298720"/>
          </a:xfrm>
          <a:prstGeom prst="rect">
            <a:avLst/>
          </a:prstGeom>
          <a:noFill/>
          <a:ln>
            <a:noFill/>
          </a:ln>
        </p:spPr>
      </p:pic>
      <p:pic>
        <p:nvPicPr>
          <p:cNvPr id="196" name="Google Shape;196;p24"/>
          <p:cNvPicPr preferRelativeResize="0"/>
          <p:nvPr/>
        </p:nvPicPr>
        <p:blipFill rotWithShape="1">
          <a:blip r:embed="rId7">
            <a:alphaModFix/>
          </a:blip>
          <a:srcRect b="19074" l="0" r="0" t="0"/>
          <a:stretch/>
        </p:blipFill>
        <p:spPr>
          <a:xfrm>
            <a:off x="6293413" y="5390112"/>
            <a:ext cx="1561275" cy="340875"/>
          </a:xfrm>
          <a:prstGeom prst="rect">
            <a:avLst/>
          </a:prstGeom>
          <a:noFill/>
          <a:ln>
            <a:noFill/>
          </a:ln>
        </p:spPr>
      </p:pic>
      <p:pic>
        <p:nvPicPr>
          <p:cNvPr id="197" name="Google Shape;197;p24"/>
          <p:cNvPicPr preferRelativeResize="0"/>
          <p:nvPr/>
        </p:nvPicPr>
        <p:blipFill>
          <a:blip r:embed="rId8">
            <a:alphaModFix/>
          </a:blip>
          <a:stretch>
            <a:fillRect/>
          </a:stretch>
        </p:blipFill>
        <p:spPr>
          <a:xfrm>
            <a:off x="9815975" y="4824661"/>
            <a:ext cx="1576125" cy="248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p:nvPr/>
        </p:nvSpPr>
        <p:spPr>
          <a:xfrm>
            <a:off x="3088332" y="3606376"/>
            <a:ext cx="7548600" cy="9705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38000"/>
              </a:lnSpc>
              <a:spcBef>
                <a:spcPts val="0"/>
              </a:spcBef>
              <a:spcAft>
                <a:spcPts val="0"/>
              </a:spcAft>
              <a:buClr>
                <a:schemeClr val="dk1"/>
              </a:buClr>
              <a:buSzPts val="1100"/>
              <a:buFont typeface="Arial"/>
              <a:buNone/>
            </a:pPr>
            <a:r>
              <a:t/>
            </a:r>
            <a:endParaRPr b="1" sz="1300">
              <a:solidFill>
                <a:srgbClr val="262626"/>
              </a:solidFill>
            </a:endParaRPr>
          </a:p>
        </p:txBody>
      </p:sp>
      <p:sp>
        <p:nvSpPr>
          <p:cNvPr id="204" name="Google Shape;204;p25"/>
          <p:cNvSpPr txBox="1"/>
          <p:nvPr>
            <p:ph type="title"/>
          </p:nvPr>
        </p:nvSpPr>
        <p:spPr>
          <a:xfrm>
            <a:off x="478800" y="283800"/>
            <a:ext cx="10800300" cy="486300"/>
          </a:xfrm>
          <a:prstGeom prst="rect">
            <a:avLst/>
          </a:prstGeom>
          <a:noFill/>
          <a:ln>
            <a:noFill/>
          </a:ln>
        </p:spPr>
        <p:txBody>
          <a:bodyPr anchorCtr="0" anchor="t" bIns="45700" lIns="91450" spcFirstLastPara="1" rIns="91450" wrap="square" tIns="45700">
            <a:noAutofit/>
          </a:bodyPr>
          <a:lstStyle/>
          <a:p>
            <a:pPr indent="0" lvl="0" marL="0" rtl="0" algn="l">
              <a:lnSpc>
                <a:spcPct val="100000"/>
              </a:lnSpc>
              <a:spcBef>
                <a:spcPts val="0"/>
              </a:spcBef>
              <a:spcAft>
                <a:spcPts val="0"/>
              </a:spcAft>
              <a:buSzPts val="1300"/>
              <a:buNone/>
            </a:pPr>
            <a:r>
              <a:rPr lang="en-GB"/>
              <a:t>i4Trust Messaging Framework</a:t>
            </a:r>
            <a:endParaRPr/>
          </a:p>
        </p:txBody>
      </p:sp>
      <p:sp>
        <p:nvSpPr>
          <p:cNvPr id="205" name="Google Shape;205;p25"/>
          <p:cNvSpPr/>
          <p:nvPr/>
        </p:nvSpPr>
        <p:spPr>
          <a:xfrm>
            <a:off x="3079464" y="1072175"/>
            <a:ext cx="7548600" cy="808800"/>
          </a:xfrm>
          <a:prstGeom prst="roundRect">
            <a:avLst>
              <a:gd fmla="val 16667" name="adj"/>
            </a:avLst>
          </a:prstGeom>
          <a:solidFill>
            <a:srgbClr val="FFFFFF"/>
          </a:solid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6" name="Google Shape;206;p25"/>
          <p:cNvSpPr/>
          <p:nvPr/>
        </p:nvSpPr>
        <p:spPr>
          <a:xfrm>
            <a:off x="3088332" y="2560000"/>
            <a:ext cx="7548600" cy="970500"/>
          </a:xfrm>
          <a:prstGeom prst="trapezoid">
            <a:avLst>
              <a:gd fmla="val 35951" name="adj"/>
            </a:avLst>
          </a:prstGeom>
          <a:solidFill>
            <a:srgbClr val="B7B7EC"/>
          </a:solidFill>
          <a:ln cap="flat" cmpd="sng" w="9525">
            <a:solidFill>
              <a:srgbClr val="8888F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latin typeface="Arial"/>
              <a:ea typeface="Arial"/>
              <a:cs typeface="Arial"/>
              <a:sym typeface="Arial"/>
            </a:endParaRPr>
          </a:p>
        </p:txBody>
      </p:sp>
      <p:sp>
        <p:nvSpPr>
          <p:cNvPr id="207" name="Google Shape;207;p25"/>
          <p:cNvSpPr/>
          <p:nvPr/>
        </p:nvSpPr>
        <p:spPr>
          <a:xfrm>
            <a:off x="3395239" y="2574669"/>
            <a:ext cx="6854100" cy="986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GB" sz="1300"/>
              <a:t>The i4Trust’s ecosystem will enable companies to share data in a trustworthy </a:t>
            </a:r>
            <a:endParaRPr sz="1300"/>
          </a:p>
          <a:p>
            <a:pPr indent="0" lvl="0" marL="0" rtl="0" algn="ctr">
              <a:spcBef>
                <a:spcPts val="0"/>
              </a:spcBef>
              <a:spcAft>
                <a:spcPts val="0"/>
              </a:spcAft>
              <a:buClr>
                <a:schemeClr val="dk1"/>
              </a:buClr>
              <a:buSzPts val="1100"/>
              <a:buFont typeface="Arial"/>
              <a:buNone/>
            </a:pPr>
            <a:r>
              <a:rPr lang="en-GB" sz="1300"/>
              <a:t>and effective manner, breaking down ‘data silos’ through the sharing, re-use and trading of data assets, boosting collaboration with other parties for the creation of innovative services related to new data value chains in different sectors. </a:t>
            </a:r>
            <a:endParaRPr i="0" sz="1300" u="none" cap="none" strike="noStrike"/>
          </a:p>
        </p:txBody>
      </p:sp>
      <p:sp>
        <p:nvSpPr>
          <p:cNvPr id="208" name="Google Shape;208;p25"/>
          <p:cNvSpPr txBox="1"/>
          <p:nvPr/>
        </p:nvSpPr>
        <p:spPr>
          <a:xfrm>
            <a:off x="677588" y="4322300"/>
            <a:ext cx="2185200" cy="23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GB" sz="1200" u="none" cap="none" strike="noStrike">
                <a:solidFill>
                  <a:srgbClr val="000000"/>
                </a:solidFill>
              </a:rPr>
              <a:t>REASONS TO BELIEVE</a:t>
            </a:r>
            <a:endParaRPr b="1" i="0" sz="1200" u="none" cap="none" strike="noStrike">
              <a:solidFill>
                <a:srgbClr val="000000"/>
              </a:solidFill>
            </a:endParaRPr>
          </a:p>
        </p:txBody>
      </p:sp>
      <p:sp>
        <p:nvSpPr>
          <p:cNvPr id="209" name="Google Shape;209;p25"/>
          <p:cNvSpPr txBox="1"/>
          <p:nvPr/>
        </p:nvSpPr>
        <p:spPr>
          <a:xfrm>
            <a:off x="677588" y="5280033"/>
            <a:ext cx="2115600" cy="23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GB" sz="1200" u="none" cap="none" strike="noStrike">
                <a:solidFill>
                  <a:srgbClr val="000000"/>
                </a:solidFill>
              </a:rPr>
              <a:t>BRAND</a:t>
            </a:r>
            <a:r>
              <a:rPr b="1" i="0" lang="en-GB" sz="1200" u="none" cap="none" strike="noStrike">
                <a:solidFill>
                  <a:srgbClr val="000000"/>
                </a:solidFill>
              </a:rPr>
              <a:t> </a:t>
            </a:r>
            <a:r>
              <a:rPr b="1" lang="en-GB" sz="1200"/>
              <a:t>VALUES</a:t>
            </a:r>
            <a:endParaRPr b="1" i="0" sz="1200" u="none" cap="none" strike="noStrike">
              <a:solidFill>
                <a:srgbClr val="000000"/>
              </a:solidFill>
            </a:endParaRPr>
          </a:p>
        </p:txBody>
      </p:sp>
      <p:sp>
        <p:nvSpPr>
          <p:cNvPr id="210" name="Google Shape;210;p25"/>
          <p:cNvSpPr/>
          <p:nvPr/>
        </p:nvSpPr>
        <p:spPr>
          <a:xfrm>
            <a:off x="3079451" y="2032675"/>
            <a:ext cx="7548600" cy="3492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38000"/>
              </a:lnSpc>
              <a:spcBef>
                <a:spcPts val="0"/>
              </a:spcBef>
              <a:spcAft>
                <a:spcPts val="0"/>
              </a:spcAft>
              <a:buClr>
                <a:schemeClr val="dk1"/>
              </a:buClr>
              <a:buSzPts val="1100"/>
              <a:buFont typeface="Arial"/>
              <a:buNone/>
            </a:pPr>
            <a:r>
              <a:rPr b="1" lang="en-GB" sz="1500"/>
              <a:t>i4Trust - Data Spaces for effective and trusted data sharing</a:t>
            </a:r>
            <a:endParaRPr b="1" sz="1500"/>
          </a:p>
        </p:txBody>
      </p:sp>
      <p:sp>
        <p:nvSpPr>
          <p:cNvPr id="211" name="Google Shape;211;p25"/>
          <p:cNvSpPr txBox="1"/>
          <p:nvPr/>
        </p:nvSpPr>
        <p:spPr>
          <a:xfrm>
            <a:off x="677588" y="3297233"/>
            <a:ext cx="1890300" cy="23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GB" sz="1200" u="none" cap="none" strike="noStrike">
                <a:solidFill>
                  <a:srgbClr val="000000"/>
                </a:solidFill>
              </a:rPr>
              <a:t>BRAND PROMISE</a:t>
            </a:r>
            <a:endParaRPr b="1" i="0" sz="1200" u="none" cap="none" strike="noStrike">
              <a:solidFill>
                <a:srgbClr val="000000"/>
              </a:solidFill>
            </a:endParaRPr>
          </a:p>
        </p:txBody>
      </p:sp>
      <p:cxnSp>
        <p:nvCxnSpPr>
          <p:cNvPr id="212" name="Google Shape;212;p25"/>
          <p:cNvCxnSpPr/>
          <p:nvPr/>
        </p:nvCxnSpPr>
        <p:spPr>
          <a:xfrm>
            <a:off x="677554" y="1876967"/>
            <a:ext cx="9867000" cy="3900"/>
          </a:xfrm>
          <a:prstGeom prst="straightConnector1">
            <a:avLst/>
          </a:prstGeom>
          <a:noFill/>
          <a:ln cap="flat" cmpd="sng" w="9525">
            <a:solidFill>
              <a:srgbClr val="8888F1"/>
            </a:solidFill>
            <a:prstDash val="solid"/>
            <a:round/>
            <a:headEnd len="sm" w="sm" type="none"/>
            <a:tailEnd len="sm" w="sm" type="none"/>
          </a:ln>
        </p:spPr>
      </p:cxnSp>
      <p:sp>
        <p:nvSpPr>
          <p:cNvPr id="213" name="Google Shape;213;p25"/>
          <p:cNvSpPr txBox="1"/>
          <p:nvPr/>
        </p:nvSpPr>
        <p:spPr>
          <a:xfrm>
            <a:off x="677564" y="1632830"/>
            <a:ext cx="1608900" cy="23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000000"/>
                </a:solidFill>
              </a:rPr>
              <a:t>TARGET GROUPS</a:t>
            </a:r>
            <a:endParaRPr b="1" i="0" sz="1200" u="none" cap="none" strike="noStrike">
              <a:solidFill>
                <a:srgbClr val="000000"/>
              </a:solidFill>
            </a:endParaRPr>
          </a:p>
        </p:txBody>
      </p:sp>
      <p:sp>
        <p:nvSpPr>
          <p:cNvPr id="214" name="Google Shape;214;p25"/>
          <p:cNvSpPr txBox="1"/>
          <p:nvPr/>
        </p:nvSpPr>
        <p:spPr>
          <a:xfrm>
            <a:off x="677587" y="2145329"/>
            <a:ext cx="1532700" cy="23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GB" sz="1200" u="none" cap="none" strike="noStrike">
                <a:solidFill>
                  <a:srgbClr val="000000"/>
                </a:solidFill>
              </a:rPr>
              <a:t>CORE MESSAGE</a:t>
            </a:r>
            <a:endParaRPr b="1" i="0" sz="1200" u="none" cap="none" strike="noStrike">
              <a:solidFill>
                <a:srgbClr val="000000"/>
              </a:solidFill>
            </a:endParaRPr>
          </a:p>
        </p:txBody>
      </p:sp>
      <p:cxnSp>
        <p:nvCxnSpPr>
          <p:cNvPr id="215" name="Google Shape;215;p25"/>
          <p:cNvCxnSpPr/>
          <p:nvPr/>
        </p:nvCxnSpPr>
        <p:spPr>
          <a:xfrm>
            <a:off x="677564" y="2377875"/>
            <a:ext cx="9950400" cy="3900"/>
          </a:xfrm>
          <a:prstGeom prst="straightConnector1">
            <a:avLst/>
          </a:prstGeom>
          <a:noFill/>
          <a:ln cap="flat" cmpd="sng" w="9525">
            <a:solidFill>
              <a:srgbClr val="8888F1"/>
            </a:solidFill>
            <a:prstDash val="solid"/>
            <a:round/>
            <a:headEnd len="sm" w="sm" type="none"/>
            <a:tailEnd len="sm" w="sm" type="none"/>
          </a:ln>
        </p:spPr>
      </p:cxnSp>
      <p:sp>
        <p:nvSpPr>
          <p:cNvPr id="216" name="Google Shape;216;p25"/>
          <p:cNvSpPr txBox="1"/>
          <p:nvPr/>
        </p:nvSpPr>
        <p:spPr>
          <a:xfrm>
            <a:off x="677588" y="5881467"/>
            <a:ext cx="1532700" cy="23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GB" sz="1200" u="none" cap="none" strike="noStrike">
                <a:solidFill>
                  <a:srgbClr val="000000"/>
                </a:solidFill>
              </a:rPr>
              <a:t>MISSION</a:t>
            </a:r>
            <a:endParaRPr b="1" i="0" sz="1200" u="none" cap="none" strike="noStrike">
              <a:solidFill>
                <a:srgbClr val="000000"/>
              </a:solidFill>
            </a:endParaRPr>
          </a:p>
        </p:txBody>
      </p:sp>
      <p:sp>
        <p:nvSpPr>
          <p:cNvPr id="217" name="Google Shape;217;p25"/>
          <p:cNvSpPr txBox="1"/>
          <p:nvPr/>
        </p:nvSpPr>
        <p:spPr>
          <a:xfrm>
            <a:off x="677587" y="6517467"/>
            <a:ext cx="870600" cy="23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GB" sz="1200" u="none" cap="none" strike="noStrike">
                <a:solidFill>
                  <a:srgbClr val="000000"/>
                </a:solidFill>
              </a:rPr>
              <a:t>VISION</a:t>
            </a:r>
            <a:endParaRPr b="1" i="0" sz="1200" u="none" cap="none" strike="noStrike">
              <a:solidFill>
                <a:srgbClr val="000000"/>
              </a:solidFill>
            </a:endParaRPr>
          </a:p>
        </p:txBody>
      </p:sp>
      <p:sp>
        <p:nvSpPr>
          <p:cNvPr id="218" name="Google Shape;218;p25"/>
          <p:cNvSpPr/>
          <p:nvPr/>
        </p:nvSpPr>
        <p:spPr>
          <a:xfrm>
            <a:off x="3047994" y="5622344"/>
            <a:ext cx="7548600" cy="4863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15000"/>
              </a:lnSpc>
              <a:spcBef>
                <a:spcPts val="0"/>
              </a:spcBef>
              <a:spcAft>
                <a:spcPts val="0"/>
              </a:spcAft>
              <a:buClr>
                <a:schemeClr val="dk1"/>
              </a:buClr>
              <a:buSzPts val="1100"/>
              <a:buFont typeface="Arial"/>
              <a:buNone/>
            </a:pPr>
            <a:r>
              <a:rPr lang="en-GB" sz="1300"/>
              <a:t>Boost the development of innovative services related to new data value chains in multiple sectors</a:t>
            </a:r>
            <a:endParaRPr sz="1300"/>
          </a:p>
        </p:txBody>
      </p:sp>
      <p:sp>
        <p:nvSpPr>
          <p:cNvPr id="219" name="Google Shape;219;p25"/>
          <p:cNvSpPr/>
          <p:nvPr/>
        </p:nvSpPr>
        <p:spPr>
          <a:xfrm>
            <a:off x="3047994" y="6237233"/>
            <a:ext cx="7548600" cy="532800"/>
          </a:xfrm>
          <a:prstGeom prst="roundRect">
            <a:avLst>
              <a:gd fmla="val 16667" name="adj"/>
            </a:avLst>
          </a:prstGeom>
          <a:solidFill>
            <a:srgbClr val="FFFFFF"/>
          </a:solid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15000"/>
              </a:lnSpc>
              <a:spcBef>
                <a:spcPts val="0"/>
              </a:spcBef>
              <a:spcAft>
                <a:spcPts val="0"/>
              </a:spcAft>
              <a:buClr>
                <a:schemeClr val="dk1"/>
              </a:buClr>
              <a:buSzPts val="1100"/>
              <a:buFont typeface="Arial"/>
              <a:buNone/>
            </a:pPr>
            <a:r>
              <a:rPr lang="en-GB" sz="1300"/>
              <a:t>A sustainable ecosystem and vibrant Community around Data Spaces for effective and trusted data sharing</a:t>
            </a:r>
            <a:endParaRPr i="0" sz="1300" u="none" cap="none" strike="noStrike"/>
          </a:p>
        </p:txBody>
      </p:sp>
      <p:sp>
        <p:nvSpPr>
          <p:cNvPr id="220" name="Google Shape;220;p25"/>
          <p:cNvSpPr txBox="1"/>
          <p:nvPr/>
        </p:nvSpPr>
        <p:spPr>
          <a:xfrm>
            <a:off x="3197824" y="1166375"/>
            <a:ext cx="2185200" cy="596400"/>
          </a:xfrm>
          <a:prstGeom prst="rect">
            <a:avLst/>
          </a:prstGeom>
          <a:no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None/>
            </a:pPr>
            <a:r>
              <a:rPr lang="en-GB" sz="1100"/>
              <a:t>SMEs</a:t>
            </a:r>
            <a:r>
              <a:rPr i="0" lang="en-GB" sz="1100" u="none" cap="none" strike="noStrike"/>
              <a:t> </a:t>
            </a:r>
            <a:r>
              <a:rPr lang="en-GB" sz="1100"/>
              <a:t>and DIHs</a:t>
            </a:r>
            <a:endParaRPr sz="1100"/>
          </a:p>
          <a:p>
            <a:pPr indent="0" lvl="0" marL="0" rtl="0" algn="just">
              <a:lnSpc>
                <a:spcPct val="100000"/>
              </a:lnSpc>
              <a:spcBef>
                <a:spcPts val="0"/>
              </a:spcBef>
              <a:spcAft>
                <a:spcPts val="0"/>
              </a:spcAft>
              <a:buNone/>
            </a:pPr>
            <a:r>
              <a:rPr lang="en-GB" sz="1100"/>
              <a:t>Data Marketplace providers</a:t>
            </a:r>
            <a:endParaRPr sz="1100"/>
          </a:p>
          <a:p>
            <a:pPr indent="0" lvl="0" marL="0" rtl="0" algn="l">
              <a:spcBef>
                <a:spcPts val="0"/>
              </a:spcBef>
              <a:spcAft>
                <a:spcPts val="0"/>
              </a:spcAft>
              <a:buClr>
                <a:schemeClr val="dk1"/>
              </a:buClr>
              <a:buSzPts val="1500"/>
              <a:buFont typeface="Arial"/>
              <a:buNone/>
            </a:pPr>
            <a:r>
              <a:rPr lang="en-GB" sz="1100"/>
              <a:t>Data Sharing Experts</a:t>
            </a:r>
            <a:endParaRPr sz="1100"/>
          </a:p>
        </p:txBody>
      </p:sp>
      <p:sp>
        <p:nvSpPr>
          <p:cNvPr id="221" name="Google Shape;221;p25"/>
          <p:cNvSpPr txBox="1"/>
          <p:nvPr/>
        </p:nvSpPr>
        <p:spPr>
          <a:xfrm>
            <a:off x="5270537" y="1166375"/>
            <a:ext cx="2115600" cy="596400"/>
          </a:xfrm>
          <a:prstGeom prst="rect">
            <a:avLst/>
          </a:prstGeom>
          <a:noFill/>
          <a:ln>
            <a:noFill/>
          </a:ln>
        </p:spPr>
        <p:txBody>
          <a:bodyPr anchorCtr="0" anchor="ctr" bIns="91450" lIns="91450" spcFirstLastPara="1" rIns="91450" wrap="square" tIns="91450">
            <a:noAutofit/>
          </a:bodyPr>
          <a:lstStyle/>
          <a:p>
            <a:pPr indent="0" lvl="0" marL="0" rtl="0" algn="l">
              <a:spcBef>
                <a:spcPts val="0"/>
              </a:spcBef>
              <a:spcAft>
                <a:spcPts val="0"/>
              </a:spcAft>
              <a:buNone/>
            </a:pPr>
            <a:r>
              <a:rPr lang="en-GB" sz="1100"/>
              <a:t>Policy Makers &amp; Influencers</a:t>
            </a:r>
            <a:endParaRPr sz="1100"/>
          </a:p>
          <a:p>
            <a:pPr indent="0" lvl="0" marL="0" rtl="0" algn="just">
              <a:spcBef>
                <a:spcPts val="0"/>
              </a:spcBef>
              <a:spcAft>
                <a:spcPts val="0"/>
              </a:spcAft>
              <a:buNone/>
            </a:pPr>
            <a:r>
              <a:rPr lang="en-GB" sz="1100"/>
              <a:t>DSM Ecosystem and PPPs</a:t>
            </a:r>
            <a:endParaRPr sz="1100"/>
          </a:p>
          <a:p>
            <a:pPr indent="0" lvl="0" marL="0" rtl="0" algn="l">
              <a:spcBef>
                <a:spcPts val="0"/>
              </a:spcBef>
              <a:spcAft>
                <a:spcPts val="0"/>
              </a:spcAft>
              <a:buClr>
                <a:schemeClr val="dk1"/>
              </a:buClr>
              <a:buSzPts val="800"/>
              <a:buFont typeface="Arial"/>
              <a:buNone/>
            </a:pPr>
            <a:r>
              <a:rPr lang="en-GB" sz="1100"/>
              <a:t>Cluster Collaboration Platforms</a:t>
            </a:r>
            <a:endParaRPr sz="1100"/>
          </a:p>
        </p:txBody>
      </p:sp>
      <p:sp>
        <p:nvSpPr>
          <p:cNvPr id="222" name="Google Shape;222;p25"/>
          <p:cNvSpPr txBox="1"/>
          <p:nvPr/>
        </p:nvSpPr>
        <p:spPr>
          <a:xfrm>
            <a:off x="7543208" y="1166367"/>
            <a:ext cx="3053100" cy="596400"/>
          </a:xfrm>
          <a:prstGeom prst="rect">
            <a:avLst/>
          </a:prstGeom>
          <a:no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800"/>
              <a:buFont typeface="Arial"/>
              <a:buNone/>
            </a:pPr>
            <a:r>
              <a:rPr lang="en-GB" sz="1100"/>
              <a:t>Industry Cluster</a:t>
            </a:r>
            <a:r>
              <a:rPr i="0" lang="en-GB" sz="1100" u="none" cap="none" strike="noStrike"/>
              <a:t>s</a:t>
            </a:r>
            <a:endParaRPr i="0" sz="1100" u="none" cap="none" strike="noStrike"/>
          </a:p>
          <a:p>
            <a:pPr indent="0" lvl="0" marL="0" marR="0" rtl="0" algn="l">
              <a:lnSpc>
                <a:spcPct val="100000"/>
              </a:lnSpc>
              <a:spcBef>
                <a:spcPts val="0"/>
              </a:spcBef>
              <a:spcAft>
                <a:spcPts val="0"/>
              </a:spcAft>
              <a:buClr>
                <a:srgbClr val="000000"/>
              </a:buClr>
              <a:buSzPts val="800"/>
              <a:buFont typeface="Arial"/>
              <a:buNone/>
            </a:pPr>
            <a:r>
              <a:rPr lang="en-GB" sz="1100"/>
              <a:t>Partners’ Ecosystems &amp; Related EU Projects</a:t>
            </a:r>
            <a:endParaRPr sz="1100"/>
          </a:p>
          <a:p>
            <a:pPr indent="0" lvl="0" marL="0" marR="0" rtl="0" algn="l">
              <a:lnSpc>
                <a:spcPct val="100000"/>
              </a:lnSpc>
              <a:spcBef>
                <a:spcPts val="0"/>
              </a:spcBef>
              <a:spcAft>
                <a:spcPts val="0"/>
              </a:spcAft>
              <a:buClr>
                <a:srgbClr val="000000"/>
              </a:buClr>
              <a:buSzPts val="800"/>
              <a:buFont typeface="Arial"/>
              <a:buNone/>
            </a:pPr>
            <a:r>
              <a:rPr lang="en-GB" sz="1100"/>
              <a:t>Regional Governments</a:t>
            </a:r>
            <a:endParaRPr i="0" sz="1100" u="none" cap="none" strike="noStrike"/>
          </a:p>
        </p:txBody>
      </p:sp>
      <p:cxnSp>
        <p:nvCxnSpPr>
          <p:cNvPr id="223" name="Google Shape;223;p25"/>
          <p:cNvCxnSpPr/>
          <p:nvPr/>
        </p:nvCxnSpPr>
        <p:spPr>
          <a:xfrm>
            <a:off x="677564" y="3516400"/>
            <a:ext cx="9950400" cy="3900"/>
          </a:xfrm>
          <a:prstGeom prst="straightConnector1">
            <a:avLst/>
          </a:prstGeom>
          <a:noFill/>
          <a:ln cap="flat" cmpd="sng" w="9525">
            <a:solidFill>
              <a:srgbClr val="8888F1"/>
            </a:solidFill>
            <a:prstDash val="solid"/>
            <a:round/>
            <a:headEnd len="sm" w="sm" type="none"/>
            <a:tailEnd len="sm" w="sm" type="none"/>
          </a:ln>
        </p:spPr>
      </p:cxnSp>
      <p:cxnSp>
        <p:nvCxnSpPr>
          <p:cNvPr id="224" name="Google Shape;224;p25"/>
          <p:cNvCxnSpPr/>
          <p:nvPr/>
        </p:nvCxnSpPr>
        <p:spPr>
          <a:xfrm>
            <a:off x="677554" y="4572776"/>
            <a:ext cx="9867000" cy="3900"/>
          </a:xfrm>
          <a:prstGeom prst="straightConnector1">
            <a:avLst/>
          </a:prstGeom>
          <a:noFill/>
          <a:ln cap="flat" cmpd="sng" w="9525">
            <a:solidFill>
              <a:srgbClr val="8888F1"/>
            </a:solidFill>
            <a:prstDash val="solid"/>
            <a:round/>
            <a:headEnd len="sm" w="sm" type="none"/>
            <a:tailEnd len="sm" w="sm" type="none"/>
          </a:ln>
        </p:spPr>
      </p:cxnSp>
      <p:cxnSp>
        <p:nvCxnSpPr>
          <p:cNvPr id="225" name="Google Shape;225;p25"/>
          <p:cNvCxnSpPr/>
          <p:nvPr/>
        </p:nvCxnSpPr>
        <p:spPr>
          <a:xfrm>
            <a:off x="677554" y="5501193"/>
            <a:ext cx="9867000" cy="3900"/>
          </a:xfrm>
          <a:prstGeom prst="straightConnector1">
            <a:avLst/>
          </a:prstGeom>
          <a:noFill/>
          <a:ln cap="flat" cmpd="sng" w="9525">
            <a:solidFill>
              <a:srgbClr val="8888F1"/>
            </a:solidFill>
            <a:prstDash val="solid"/>
            <a:round/>
            <a:headEnd len="sm" w="sm" type="none"/>
            <a:tailEnd len="sm" w="sm" type="none"/>
          </a:ln>
        </p:spPr>
      </p:cxnSp>
      <p:cxnSp>
        <p:nvCxnSpPr>
          <p:cNvPr id="226" name="Google Shape;226;p25"/>
          <p:cNvCxnSpPr/>
          <p:nvPr/>
        </p:nvCxnSpPr>
        <p:spPr>
          <a:xfrm>
            <a:off x="677554" y="6104744"/>
            <a:ext cx="9867000" cy="3900"/>
          </a:xfrm>
          <a:prstGeom prst="straightConnector1">
            <a:avLst/>
          </a:prstGeom>
          <a:noFill/>
          <a:ln cap="flat" cmpd="sng" w="9525">
            <a:solidFill>
              <a:srgbClr val="8888F1"/>
            </a:solidFill>
            <a:prstDash val="solid"/>
            <a:round/>
            <a:headEnd len="sm" w="sm" type="none"/>
            <a:tailEnd len="sm" w="sm" type="none"/>
          </a:ln>
        </p:spPr>
      </p:cxnSp>
      <p:cxnSp>
        <p:nvCxnSpPr>
          <p:cNvPr id="227" name="Google Shape;227;p25"/>
          <p:cNvCxnSpPr/>
          <p:nvPr/>
        </p:nvCxnSpPr>
        <p:spPr>
          <a:xfrm>
            <a:off x="677554" y="6766033"/>
            <a:ext cx="9867000" cy="3900"/>
          </a:xfrm>
          <a:prstGeom prst="straightConnector1">
            <a:avLst/>
          </a:prstGeom>
          <a:noFill/>
          <a:ln cap="flat" cmpd="sng" w="9525">
            <a:solidFill>
              <a:srgbClr val="8888F1"/>
            </a:solidFill>
            <a:prstDash val="solid"/>
            <a:round/>
            <a:headEnd len="sm" w="sm" type="none"/>
            <a:tailEnd len="sm" w="sm" type="none"/>
          </a:ln>
        </p:spPr>
      </p:cxnSp>
      <p:sp>
        <p:nvSpPr>
          <p:cNvPr id="228" name="Google Shape;228;p25"/>
          <p:cNvSpPr/>
          <p:nvPr/>
        </p:nvSpPr>
        <p:spPr>
          <a:xfrm>
            <a:off x="3170510" y="3754267"/>
            <a:ext cx="2646000" cy="808800"/>
          </a:xfrm>
          <a:prstGeom prst="rect">
            <a:avLst/>
          </a:prstGeom>
          <a:noFill/>
          <a:ln>
            <a:noFill/>
          </a:ln>
        </p:spPr>
        <p:txBody>
          <a:bodyPr anchorCtr="0" anchor="t" bIns="34275" lIns="68575" spcFirstLastPara="1" rIns="68575" wrap="square" tIns="34275">
            <a:noAutofit/>
          </a:bodyPr>
          <a:lstStyle/>
          <a:p>
            <a:pPr indent="-133350" lvl="0" marL="114300" marR="0" rtl="0" algn="l">
              <a:lnSpc>
                <a:spcPct val="100000"/>
              </a:lnSpc>
              <a:spcBef>
                <a:spcPts val="0"/>
              </a:spcBef>
              <a:spcAft>
                <a:spcPts val="0"/>
              </a:spcAft>
              <a:buSzPts val="1100"/>
              <a:buChar char="•"/>
            </a:pPr>
            <a:r>
              <a:rPr lang="en-GB" sz="1100"/>
              <a:t>Open source standard-based technologies</a:t>
            </a:r>
            <a:endParaRPr sz="1100"/>
          </a:p>
          <a:p>
            <a:pPr indent="-133350" lvl="0" marL="114300" marR="0" rtl="0" algn="l">
              <a:lnSpc>
                <a:spcPct val="100000"/>
              </a:lnSpc>
              <a:spcBef>
                <a:spcPts val="0"/>
              </a:spcBef>
              <a:spcAft>
                <a:spcPts val="0"/>
              </a:spcAft>
              <a:buSzPts val="1100"/>
              <a:buChar char="•"/>
            </a:pPr>
            <a:r>
              <a:rPr lang="en-GB" sz="1100"/>
              <a:t>Data Exchange APIs</a:t>
            </a:r>
            <a:endParaRPr sz="1100"/>
          </a:p>
          <a:p>
            <a:pPr indent="-133350" lvl="0" marL="114300" marR="0" rtl="0" algn="l">
              <a:lnSpc>
                <a:spcPct val="100000"/>
              </a:lnSpc>
              <a:spcBef>
                <a:spcPts val="0"/>
              </a:spcBef>
              <a:spcAft>
                <a:spcPts val="0"/>
              </a:spcAft>
              <a:buSzPts val="1100"/>
              <a:buChar char="•"/>
            </a:pPr>
            <a:r>
              <a:rPr lang="en-GB" sz="1100"/>
              <a:t>Standard Data Models</a:t>
            </a:r>
            <a:endParaRPr sz="1100"/>
          </a:p>
        </p:txBody>
      </p:sp>
      <p:sp>
        <p:nvSpPr>
          <p:cNvPr id="229" name="Google Shape;229;p25"/>
          <p:cNvSpPr/>
          <p:nvPr/>
        </p:nvSpPr>
        <p:spPr>
          <a:xfrm>
            <a:off x="5329488" y="3754267"/>
            <a:ext cx="2890800" cy="808800"/>
          </a:xfrm>
          <a:prstGeom prst="rect">
            <a:avLst/>
          </a:prstGeom>
          <a:noFill/>
          <a:ln>
            <a:noFill/>
          </a:ln>
        </p:spPr>
        <p:txBody>
          <a:bodyPr anchorCtr="0" anchor="t" bIns="34275" lIns="68575" spcFirstLastPara="1" rIns="68575" wrap="square" tIns="34275">
            <a:noAutofit/>
          </a:bodyPr>
          <a:lstStyle/>
          <a:p>
            <a:pPr indent="-133350" lvl="0" marL="114300" marR="0" rtl="0" algn="l">
              <a:lnSpc>
                <a:spcPct val="100000"/>
              </a:lnSpc>
              <a:spcBef>
                <a:spcPts val="0"/>
              </a:spcBef>
              <a:spcAft>
                <a:spcPts val="0"/>
              </a:spcAft>
              <a:buSzPts val="1100"/>
              <a:buChar char="•"/>
            </a:pPr>
            <a:r>
              <a:rPr lang="en-GB" sz="1100"/>
              <a:t>Data Sovereignty and Trust: common mechanisms for IAA</a:t>
            </a:r>
            <a:endParaRPr sz="1100"/>
          </a:p>
          <a:p>
            <a:pPr indent="-133350" lvl="0" marL="114300" marR="0" rtl="0" algn="l">
              <a:lnSpc>
                <a:spcPct val="100000"/>
              </a:lnSpc>
              <a:spcBef>
                <a:spcPts val="0"/>
              </a:spcBef>
              <a:spcAft>
                <a:spcPts val="0"/>
              </a:spcAft>
              <a:buSzPts val="1100"/>
              <a:buChar char="•"/>
            </a:pPr>
            <a:r>
              <a:rPr lang="en-GB" sz="1100"/>
              <a:t>Democratizing opportunities</a:t>
            </a:r>
            <a:endParaRPr sz="1100"/>
          </a:p>
          <a:p>
            <a:pPr indent="-133350" lvl="0" marL="114300" marR="0" rtl="0" algn="l">
              <a:lnSpc>
                <a:spcPct val="100000"/>
              </a:lnSpc>
              <a:spcBef>
                <a:spcPts val="0"/>
              </a:spcBef>
              <a:spcAft>
                <a:spcPts val="0"/>
              </a:spcAft>
              <a:buSzPts val="1100"/>
              <a:buChar char="•"/>
            </a:pPr>
            <a:r>
              <a:rPr lang="en-GB" sz="1100"/>
              <a:t>Data Marketplace &amp; Publication Services</a:t>
            </a:r>
            <a:endParaRPr sz="1100"/>
          </a:p>
        </p:txBody>
      </p:sp>
      <p:sp>
        <p:nvSpPr>
          <p:cNvPr id="230" name="Google Shape;230;p25"/>
          <p:cNvSpPr/>
          <p:nvPr/>
        </p:nvSpPr>
        <p:spPr>
          <a:xfrm>
            <a:off x="8220139" y="3740675"/>
            <a:ext cx="2712900" cy="808800"/>
          </a:xfrm>
          <a:prstGeom prst="rect">
            <a:avLst/>
          </a:prstGeom>
          <a:noFill/>
          <a:ln>
            <a:noFill/>
          </a:ln>
        </p:spPr>
        <p:txBody>
          <a:bodyPr anchorCtr="0" anchor="t" bIns="34275" lIns="68575" spcFirstLastPara="1" rIns="68575" wrap="square" tIns="34275">
            <a:noAutofit/>
          </a:bodyPr>
          <a:lstStyle/>
          <a:p>
            <a:pPr indent="-133350" lvl="0" marL="114300" marR="0" rtl="0" algn="l">
              <a:lnSpc>
                <a:spcPct val="100000"/>
              </a:lnSpc>
              <a:spcBef>
                <a:spcPts val="0"/>
              </a:spcBef>
              <a:spcAft>
                <a:spcPts val="0"/>
              </a:spcAft>
              <a:buSzPts val="1100"/>
              <a:buChar char="•"/>
            </a:pPr>
            <a:r>
              <a:rPr lang="en-GB" sz="1100"/>
              <a:t>CEF Compatible</a:t>
            </a:r>
            <a:endParaRPr sz="1100"/>
          </a:p>
          <a:p>
            <a:pPr indent="-133350" lvl="0" marL="114300" marR="0" rtl="0" algn="l">
              <a:lnSpc>
                <a:spcPct val="100000"/>
              </a:lnSpc>
              <a:spcBef>
                <a:spcPts val="0"/>
              </a:spcBef>
              <a:spcAft>
                <a:spcPts val="0"/>
              </a:spcAft>
              <a:buSzPts val="1100"/>
              <a:buChar char="•"/>
            </a:pPr>
            <a:r>
              <a:rPr lang="en-GB" sz="1100"/>
              <a:t>Reuse, don’t reinvent</a:t>
            </a:r>
            <a:endParaRPr sz="1100"/>
          </a:p>
          <a:p>
            <a:pPr indent="-133350" lvl="0" marL="114300" marR="0" rtl="0" algn="l">
              <a:lnSpc>
                <a:spcPct val="100000"/>
              </a:lnSpc>
              <a:spcBef>
                <a:spcPts val="0"/>
              </a:spcBef>
              <a:spcAft>
                <a:spcPts val="0"/>
              </a:spcAft>
              <a:buSzPts val="1100"/>
              <a:buChar char="•"/>
            </a:pPr>
            <a:r>
              <a:rPr lang="en-GB" sz="1100"/>
              <a:t>Deep Tech Ecosystems and Communities: experts, SMEs, DIHs</a:t>
            </a:r>
            <a:endParaRPr sz="1100"/>
          </a:p>
        </p:txBody>
      </p:sp>
      <p:sp>
        <p:nvSpPr>
          <p:cNvPr id="231" name="Google Shape;231;p25"/>
          <p:cNvSpPr/>
          <p:nvPr/>
        </p:nvSpPr>
        <p:spPr>
          <a:xfrm>
            <a:off x="3047994" y="4717935"/>
            <a:ext cx="2484600" cy="3651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500"/>
              </a:spcBef>
              <a:spcAft>
                <a:spcPts val="500"/>
              </a:spcAft>
              <a:buClr>
                <a:schemeClr val="dk1"/>
              </a:buClr>
              <a:buSzPts val="1500"/>
              <a:buFont typeface="Arial"/>
              <a:buNone/>
            </a:pPr>
            <a:r>
              <a:rPr b="1" lang="en-GB" sz="1200"/>
              <a:t>TRUSTWORTHINESS</a:t>
            </a:r>
            <a:endParaRPr b="1" sz="800"/>
          </a:p>
        </p:txBody>
      </p:sp>
      <p:sp>
        <p:nvSpPr>
          <p:cNvPr id="232" name="Google Shape;232;p25"/>
          <p:cNvSpPr/>
          <p:nvPr/>
        </p:nvSpPr>
        <p:spPr>
          <a:xfrm>
            <a:off x="5579994" y="4717935"/>
            <a:ext cx="2484600" cy="3651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500"/>
              </a:spcBef>
              <a:spcAft>
                <a:spcPts val="500"/>
              </a:spcAft>
              <a:buClr>
                <a:schemeClr val="dk1"/>
              </a:buClr>
              <a:buSzPts val="1500"/>
              <a:buFont typeface="Arial"/>
              <a:buNone/>
            </a:pPr>
            <a:r>
              <a:rPr b="1" lang="en-GB" sz="1200"/>
              <a:t>SOVEREIGNTY</a:t>
            </a:r>
            <a:endParaRPr b="1" sz="1100"/>
          </a:p>
        </p:txBody>
      </p:sp>
      <p:sp>
        <p:nvSpPr>
          <p:cNvPr id="233" name="Google Shape;233;p25"/>
          <p:cNvSpPr/>
          <p:nvPr/>
        </p:nvSpPr>
        <p:spPr>
          <a:xfrm>
            <a:off x="8152319" y="4717936"/>
            <a:ext cx="2484600" cy="3651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500"/>
              </a:spcBef>
              <a:spcAft>
                <a:spcPts val="500"/>
              </a:spcAft>
              <a:buClr>
                <a:schemeClr val="dk1"/>
              </a:buClr>
              <a:buSzPts val="1500"/>
              <a:buFont typeface="Arial"/>
              <a:buNone/>
            </a:pPr>
            <a:r>
              <a:rPr b="1" lang="en-GB" sz="1200"/>
              <a:t>EFFECTIVENESS</a:t>
            </a:r>
            <a:endParaRPr b="1" sz="1100"/>
          </a:p>
        </p:txBody>
      </p:sp>
      <p:sp>
        <p:nvSpPr>
          <p:cNvPr id="234" name="Google Shape;234;p25"/>
          <p:cNvSpPr/>
          <p:nvPr/>
        </p:nvSpPr>
        <p:spPr>
          <a:xfrm>
            <a:off x="3047994" y="5147993"/>
            <a:ext cx="1532700" cy="3573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500"/>
              </a:spcBef>
              <a:spcAft>
                <a:spcPts val="500"/>
              </a:spcAft>
              <a:buClr>
                <a:schemeClr val="dk1"/>
              </a:buClr>
              <a:buSzPts val="1500"/>
              <a:buFont typeface="Arial"/>
              <a:buNone/>
            </a:pPr>
            <a:r>
              <a:rPr b="1" lang="en-GB" sz="1200"/>
              <a:t>OPENNESS</a:t>
            </a:r>
            <a:endParaRPr b="1" sz="1100"/>
          </a:p>
        </p:txBody>
      </p:sp>
      <p:sp>
        <p:nvSpPr>
          <p:cNvPr id="235" name="Google Shape;235;p25"/>
          <p:cNvSpPr/>
          <p:nvPr/>
        </p:nvSpPr>
        <p:spPr>
          <a:xfrm>
            <a:off x="4665471" y="5147993"/>
            <a:ext cx="2019900" cy="3573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1" lang="en-GB" sz="1200"/>
              <a:t>CROSS-DOMAIN</a:t>
            </a:r>
            <a:endParaRPr b="1" sz="1200"/>
          </a:p>
        </p:txBody>
      </p:sp>
      <p:sp>
        <p:nvSpPr>
          <p:cNvPr id="236" name="Google Shape;236;p25"/>
          <p:cNvSpPr/>
          <p:nvPr/>
        </p:nvSpPr>
        <p:spPr>
          <a:xfrm>
            <a:off x="6770209" y="5147993"/>
            <a:ext cx="2019900" cy="3573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500"/>
              </a:spcBef>
              <a:spcAft>
                <a:spcPts val="500"/>
              </a:spcAft>
              <a:buClr>
                <a:schemeClr val="dk1"/>
              </a:buClr>
              <a:buSzPts val="1500"/>
              <a:buFont typeface="Arial"/>
              <a:buNone/>
            </a:pPr>
            <a:r>
              <a:rPr b="1" lang="en-GB" sz="1200"/>
              <a:t>INNOVATION</a:t>
            </a:r>
            <a:endParaRPr b="1" sz="1100"/>
          </a:p>
        </p:txBody>
      </p:sp>
      <p:sp>
        <p:nvSpPr>
          <p:cNvPr id="237" name="Google Shape;237;p25"/>
          <p:cNvSpPr/>
          <p:nvPr/>
        </p:nvSpPr>
        <p:spPr>
          <a:xfrm>
            <a:off x="8874946" y="5147993"/>
            <a:ext cx="1762200" cy="357300"/>
          </a:xfrm>
          <a:prstGeom prst="roundRect">
            <a:avLst>
              <a:gd fmla="val 16667" name="adj"/>
            </a:avLst>
          </a:prstGeom>
          <a:noFill/>
          <a:ln cap="flat" cmpd="sng" w="9525">
            <a:solidFill>
              <a:srgbClr val="8888F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500"/>
              </a:spcBef>
              <a:spcAft>
                <a:spcPts val="500"/>
              </a:spcAft>
              <a:buClr>
                <a:schemeClr val="dk1"/>
              </a:buClr>
              <a:buSzPts val="1500"/>
              <a:buFont typeface="Arial"/>
              <a:buNone/>
            </a:pPr>
            <a:r>
              <a:rPr b="1" lang="en-GB" sz="1200"/>
              <a:t>GROWTH</a:t>
            </a:r>
            <a:endParaRPr b="1"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359054" y="270000"/>
            <a:ext cx="8099100" cy="7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300"/>
              <a:buFont typeface="Arial"/>
              <a:buNone/>
            </a:pPr>
            <a:r>
              <a:rPr lang="en-GB">
                <a:solidFill>
                  <a:srgbClr val="0000FF"/>
                </a:solidFill>
              </a:rPr>
              <a:t>i4Trust Values</a:t>
            </a:r>
            <a:endParaRPr>
              <a:solidFill>
                <a:srgbClr val="FF0000"/>
              </a:solidFill>
            </a:endParaRPr>
          </a:p>
        </p:txBody>
      </p:sp>
      <p:pic>
        <p:nvPicPr>
          <p:cNvPr id="243" name="Google Shape;243;p26"/>
          <p:cNvPicPr preferRelativeResize="0"/>
          <p:nvPr/>
        </p:nvPicPr>
        <p:blipFill>
          <a:blip r:embed="rId3">
            <a:alphaModFix/>
          </a:blip>
          <a:stretch>
            <a:fillRect/>
          </a:stretch>
        </p:blipFill>
        <p:spPr>
          <a:xfrm>
            <a:off x="1191849" y="1518600"/>
            <a:ext cx="1312155" cy="750953"/>
          </a:xfrm>
          <a:prstGeom prst="rect">
            <a:avLst/>
          </a:prstGeom>
          <a:noFill/>
          <a:ln>
            <a:noFill/>
          </a:ln>
        </p:spPr>
      </p:pic>
      <p:pic>
        <p:nvPicPr>
          <p:cNvPr id="244" name="Google Shape;244;p26"/>
          <p:cNvPicPr preferRelativeResize="0"/>
          <p:nvPr/>
        </p:nvPicPr>
        <p:blipFill>
          <a:blip r:embed="rId4">
            <a:alphaModFix/>
          </a:blip>
          <a:stretch>
            <a:fillRect/>
          </a:stretch>
        </p:blipFill>
        <p:spPr>
          <a:xfrm>
            <a:off x="3944761" y="1518595"/>
            <a:ext cx="1312155" cy="750958"/>
          </a:xfrm>
          <a:prstGeom prst="rect">
            <a:avLst/>
          </a:prstGeom>
          <a:noFill/>
          <a:ln>
            <a:noFill/>
          </a:ln>
        </p:spPr>
      </p:pic>
      <p:pic>
        <p:nvPicPr>
          <p:cNvPr id="245" name="Google Shape;245;p26"/>
          <p:cNvPicPr preferRelativeResize="0"/>
          <p:nvPr/>
        </p:nvPicPr>
        <p:blipFill>
          <a:blip r:embed="rId5">
            <a:alphaModFix/>
          </a:blip>
          <a:stretch>
            <a:fillRect/>
          </a:stretch>
        </p:blipFill>
        <p:spPr>
          <a:xfrm>
            <a:off x="6678249" y="1518600"/>
            <a:ext cx="1312155" cy="750956"/>
          </a:xfrm>
          <a:prstGeom prst="rect">
            <a:avLst/>
          </a:prstGeom>
          <a:noFill/>
          <a:ln>
            <a:noFill/>
          </a:ln>
        </p:spPr>
      </p:pic>
      <p:pic>
        <p:nvPicPr>
          <p:cNvPr id="246" name="Google Shape;246;p26"/>
          <p:cNvPicPr preferRelativeResize="0"/>
          <p:nvPr/>
        </p:nvPicPr>
        <p:blipFill>
          <a:blip r:embed="rId6">
            <a:alphaModFix/>
          </a:blip>
          <a:stretch>
            <a:fillRect/>
          </a:stretch>
        </p:blipFill>
        <p:spPr>
          <a:xfrm>
            <a:off x="9431161" y="1519750"/>
            <a:ext cx="1312156" cy="748653"/>
          </a:xfrm>
          <a:prstGeom prst="rect">
            <a:avLst/>
          </a:prstGeom>
          <a:noFill/>
          <a:ln>
            <a:noFill/>
          </a:ln>
        </p:spPr>
      </p:pic>
      <p:pic>
        <p:nvPicPr>
          <p:cNvPr id="247" name="Google Shape;247;p26"/>
          <p:cNvPicPr preferRelativeResize="0"/>
          <p:nvPr/>
        </p:nvPicPr>
        <p:blipFill>
          <a:blip r:embed="rId7">
            <a:alphaModFix/>
          </a:blip>
          <a:stretch>
            <a:fillRect/>
          </a:stretch>
        </p:blipFill>
        <p:spPr>
          <a:xfrm>
            <a:off x="2504175" y="4174650"/>
            <a:ext cx="1312155" cy="750956"/>
          </a:xfrm>
          <a:prstGeom prst="rect">
            <a:avLst/>
          </a:prstGeom>
          <a:noFill/>
          <a:ln>
            <a:noFill/>
          </a:ln>
        </p:spPr>
      </p:pic>
      <p:pic>
        <p:nvPicPr>
          <p:cNvPr id="248" name="Google Shape;248;p26"/>
          <p:cNvPicPr preferRelativeResize="0"/>
          <p:nvPr/>
        </p:nvPicPr>
        <p:blipFill>
          <a:blip r:embed="rId8">
            <a:alphaModFix/>
          </a:blip>
          <a:stretch>
            <a:fillRect/>
          </a:stretch>
        </p:blipFill>
        <p:spPr>
          <a:xfrm>
            <a:off x="5257075" y="4174650"/>
            <a:ext cx="1312155" cy="750956"/>
          </a:xfrm>
          <a:prstGeom prst="rect">
            <a:avLst/>
          </a:prstGeom>
          <a:noFill/>
          <a:ln>
            <a:noFill/>
          </a:ln>
        </p:spPr>
      </p:pic>
      <p:pic>
        <p:nvPicPr>
          <p:cNvPr id="249" name="Google Shape;249;p26"/>
          <p:cNvPicPr preferRelativeResize="0"/>
          <p:nvPr/>
        </p:nvPicPr>
        <p:blipFill>
          <a:blip r:embed="rId9">
            <a:alphaModFix/>
          </a:blip>
          <a:stretch>
            <a:fillRect/>
          </a:stretch>
        </p:blipFill>
        <p:spPr>
          <a:xfrm>
            <a:off x="8198363" y="4174650"/>
            <a:ext cx="1312155" cy="750956"/>
          </a:xfrm>
          <a:prstGeom prst="rect">
            <a:avLst/>
          </a:prstGeom>
          <a:noFill/>
          <a:ln>
            <a:noFill/>
          </a:ln>
        </p:spPr>
      </p:pic>
      <p:sp>
        <p:nvSpPr>
          <p:cNvPr id="250" name="Google Shape;250;p26"/>
          <p:cNvSpPr txBox="1"/>
          <p:nvPr/>
        </p:nvSpPr>
        <p:spPr>
          <a:xfrm>
            <a:off x="525461" y="2422050"/>
            <a:ext cx="2645100" cy="1357200"/>
          </a:xfrm>
          <a:prstGeom prst="rect">
            <a:avLst/>
          </a:prstGeom>
          <a:noFill/>
          <a:ln>
            <a:noFill/>
          </a:ln>
        </p:spPr>
        <p:txBody>
          <a:bodyPr anchorCtr="0" anchor="t" bIns="91450" lIns="91450" spcFirstLastPara="1" rIns="91450" wrap="square" tIns="91450">
            <a:spAutoFit/>
          </a:bodyPr>
          <a:lstStyle/>
          <a:p>
            <a:pPr indent="0" lvl="0" marL="0" rtl="0" algn="ctr">
              <a:spcBef>
                <a:spcPts val="500"/>
              </a:spcBef>
              <a:spcAft>
                <a:spcPts val="0"/>
              </a:spcAft>
              <a:buNone/>
            </a:pPr>
            <a:r>
              <a:rPr b="1" lang="en-GB" sz="1200">
                <a:solidFill>
                  <a:schemeClr val="dk1"/>
                </a:solidFill>
              </a:rPr>
              <a:t>TRUSTWORTHINESS</a:t>
            </a:r>
            <a:endParaRPr b="1" sz="1200">
              <a:solidFill>
                <a:schemeClr val="dk1"/>
              </a:solidFill>
            </a:endParaRPr>
          </a:p>
          <a:p>
            <a:pPr indent="0" lvl="0" marL="0" rtl="0" algn="ctr">
              <a:spcBef>
                <a:spcPts val="500"/>
              </a:spcBef>
              <a:spcAft>
                <a:spcPts val="500"/>
              </a:spcAft>
              <a:buNone/>
            </a:pPr>
            <a:r>
              <a:rPr lang="en-GB" sz="1200">
                <a:solidFill>
                  <a:schemeClr val="dk1"/>
                </a:solidFill>
              </a:rPr>
              <a:t>Thanks to the unified framework for identification and the robust legal frameworks that i4Trust brings, you can </a:t>
            </a:r>
            <a:r>
              <a:rPr b="1" lang="en-GB" sz="1200">
                <a:solidFill>
                  <a:schemeClr val="dk1"/>
                </a:solidFill>
              </a:rPr>
              <a:t>trust the participants </a:t>
            </a:r>
            <a:r>
              <a:rPr lang="en-GB" sz="1200">
                <a:solidFill>
                  <a:schemeClr val="dk1"/>
                </a:solidFill>
              </a:rPr>
              <a:t>you exchange data with.</a:t>
            </a:r>
            <a:endParaRPr sz="1200"/>
          </a:p>
        </p:txBody>
      </p:sp>
      <p:sp>
        <p:nvSpPr>
          <p:cNvPr id="251" name="Google Shape;251;p26"/>
          <p:cNvSpPr txBox="1"/>
          <p:nvPr/>
        </p:nvSpPr>
        <p:spPr>
          <a:xfrm>
            <a:off x="3278374" y="2432600"/>
            <a:ext cx="2645100" cy="1357200"/>
          </a:xfrm>
          <a:prstGeom prst="rect">
            <a:avLst/>
          </a:prstGeom>
          <a:noFill/>
          <a:ln>
            <a:noFill/>
          </a:ln>
        </p:spPr>
        <p:txBody>
          <a:bodyPr anchorCtr="0" anchor="t" bIns="91450" lIns="91450" spcFirstLastPara="1" rIns="91450" wrap="square" tIns="91450">
            <a:spAutoFit/>
          </a:bodyPr>
          <a:lstStyle/>
          <a:p>
            <a:pPr indent="0" lvl="0" marL="0" rtl="0" algn="ctr">
              <a:spcBef>
                <a:spcPts val="500"/>
              </a:spcBef>
              <a:spcAft>
                <a:spcPts val="0"/>
              </a:spcAft>
              <a:buNone/>
            </a:pPr>
            <a:r>
              <a:rPr b="1" lang="en-GB" sz="1200">
                <a:solidFill>
                  <a:schemeClr val="dk1"/>
                </a:solidFill>
              </a:rPr>
              <a:t>SOVEREIGNTY</a:t>
            </a:r>
            <a:endParaRPr sz="1200">
              <a:solidFill>
                <a:schemeClr val="dk1"/>
              </a:solidFill>
            </a:endParaRPr>
          </a:p>
          <a:p>
            <a:pPr indent="0" lvl="0" marL="0" rtl="0" algn="ctr">
              <a:spcBef>
                <a:spcPts val="500"/>
              </a:spcBef>
              <a:spcAft>
                <a:spcPts val="500"/>
              </a:spcAft>
              <a:buNone/>
            </a:pPr>
            <a:r>
              <a:rPr lang="en-GB" sz="1200">
                <a:solidFill>
                  <a:schemeClr val="dk1"/>
                </a:solidFill>
              </a:rPr>
              <a:t>i4Trust brings the means for enforcing the data access and usage policies you want to define, bringing you the power to </a:t>
            </a:r>
            <a:r>
              <a:rPr b="1" lang="en-GB" sz="1200">
                <a:solidFill>
                  <a:schemeClr val="dk1"/>
                </a:solidFill>
              </a:rPr>
              <a:t>be the sovereign of your data</a:t>
            </a:r>
            <a:r>
              <a:rPr lang="en-GB" sz="1200">
                <a:solidFill>
                  <a:schemeClr val="dk1"/>
                </a:solidFill>
              </a:rPr>
              <a:t>.</a:t>
            </a:r>
            <a:endParaRPr b="1" sz="1200">
              <a:solidFill>
                <a:schemeClr val="dk1"/>
              </a:solidFill>
            </a:endParaRPr>
          </a:p>
        </p:txBody>
      </p:sp>
      <p:sp>
        <p:nvSpPr>
          <p:cNvPr id="252" name="Google Shape;252;p26"/>
          <p:cNvSpPr txBox="1"/>
          <p:nvPr/>
        </p:nvSpPr>
        <p:spPr>
          <a:xfrm>
            <a:off x="6011861" y="2422050"/>
            <a:ext cx="2645100" cy="1357200"/>
          </a:xfrm>
          <a:prstGeom prst="rect">
            <a:avLst/>
          </a:prstGeom>
          <a:noFill/>
          <a:ln>
            <a:noFill/>
          </a:ln>
        </p:spPr>
        <p:txBody>
          <a:bodyPr anchorCtr="0" anchor="t" bIns="91450" lIns="91450" spcFirstLastPara="1" rIns="91450" wrap="square" tIns="91450">
            <a:spAutoFit/>
          </a:bodyPr>
          <a:lstStyle/>
          <a:p>
            <a:pPr indent="0" lvl="0" marL="0" rtl="0" algn="ctr">
              <a:spcBef>
                <a:spcPts val="500"/>
              </a:spcBef>
              <a:spcAft>
                <a:spcPts val="0"/>
              </a:spcAft>
              <a:buNone/>
            </a:pPr>
            <a:r>
              <a:rPr b="1" lang="en-GB" sz="1200">
                <a:solidFill>
                  <a:schemeClr val="dk1"/>
                </a:solidFill>
              </a:rPr>
              <a:t>EFFECTIVENESS</a:t>
            </a:r>
            <a:endParaRPr b="1" sz="1200">
              <a:solidFill>
                <a:schemeClr val="dk1"/>
              </a:solidFill>
            </a:endParaRPr>
          </a:p>
          <a:p>
            <a:pPr indent="0" lvl="0" marL="0" rtl="0" algn="ctr">
              <a:spcBef>
                <a:spcPts val="500"/>
              </a:spcBef>
              <a:spcAft>
                <a:spcPts val="500"/>
              </a:spcAft>
              <a:buNone/>
            </a:pPr>
            <a:r>
              <a:rPr lang="en-GB" sz="1200">
                <a:solidFill>
                  <a:schemeClr val="dk1"/>
                </a:solidFill>
              </a:rPr>
              <a:t>Designed for the exchange of data among Smart Solutions, i4Trust brings a standard data exchange API and data models guaranteeing you to</a:t>
            </a:r>
            <a:r>
              <a:rPr b="1" lang="en-GB" sz="1200">
                <a:solidFill>
                  <a:schemeClr val="dk1"/>
                </a:solidFill>
              </a:rPr>
              <a:t> effectively share data </a:t>
            </a:r>
            <a:endParaRPr b="1" sz="1200">
              <a:solidFill>
                <a:schemeClr val="dk1"/>
              </a:solidFill>
            </a:endParaRPr>
          </a:p>
        </p:txBody>
      </p:sp>
      <p:sp>
        <p:nvSpPr>
          <p:cNvPr id="253" name="Google Shape;253;p26"/>
          <p:cNvSpPr txBox="1"/>
          <p:nvPr/>
        </p:nvSpPr>
        <p:spPr>
          <a:xfrm>
            <a:off x="8764774" y="2432600"/>
            <a:ext cx="2645100" cy="1357200"/>
          </a:xfrm>
          <a:prstGeom prst="rect">
            <a:avLst/>
          </a:prstGeom>
          <a:noFill/>
          <a:ln>
            <a:noFill/>
          </a:ln>
        </p:spPr>
        <p:txBody>
          <a:bodyPr anchorCtr="0" anchor="t" bIns="91450" lIns="91450" spcFirstLastPara="1" rIns="91450" wrap="square" tIns="91450">
            <a:spAutoFit/>
          </a:bodyPr>
          <a:lstStyle/>
          <a:p>
            <a:pPr indent="0" lvl="0" marL="0" rtl="0" algn="ctr">
              <a:spcBef>
                <a:spcPts val="500"/>
              </a:spcBef>
              <a:spcAft>
                <a:spcPts val="0"/>
              </a:spcAft>
              <a:buNone/>
            </a:pPr>
            <a:r>
              <a:rPr b="1" lang="en-GB" sz="1200">
                <a:solidFill>
                  <a:schemeClr val="dk1"/>
                </a:solidFill>
              </a:rPr>
              <a:t>OPENNESS</a:t>
            </a:r>
            <a:endParaRPr b="1" sz="1200">
              <a:solidFill>
                <a:schemeClr val="dk1"/>
              </a:solidFill>
            </a:endParaRPr>
          </a:p>
          <a:p>
            <a:pPr indent="0" lvl="0" marL="0" rtl="0" algn="ctr">
              <a:spcBef>
                <a:spcPts val="500"/>
              </a:spcBef>
              <a:spcAft>
                <a:spcPts val="500"/>
              </a:spcAft>
              <a:buNone/>
            </a:pPr>
            <a:r>
              <a:rPr lang="en-GB" sz="1200">
                <a:solidFill>
                  <a:schemeClr val="dk1"/>
                </a:solidFill>
              </a:rPr>
              <a:t>i4Trust is open, based on open-standard and implemented as Open Source, allowing you to </a:t>
            </a:r>
            <a:r>
              <a:rPr b="1" lang="en-GB" sz="1200">
                <a:solidFill>
                  <a:schemeClr val="dk1"/>
                </a:solidFill>
              </a:rPr>
              <a:t>avoid vendor lock-in</a:t>
            </a:r>
            <a:r>
              <a:rPr lang="en-GB" sz="1200">
                <a:solidFill>
                  <a:schemeClr val="dk1"/>
                </a:solidFill>
              </a:rPr>
              <a:t>, thus protecting your investment and reducing costs.</a:t>
            </a:r>
            <a:endParaRPr sz="1200"/>
          </a:p>
        </p:txBody>
      </p:sp>
      <p:sp>
        <p:nvSpPr>
          <p:cNvPr id="254" name="Google Shape;254;p26"/>
          <p:cNvSpPr txBox="1"/>
          <p:nvPr/>
        </p:nvSpPr>
        <p:spPr>
          <a:xfrm>
            <a:off x="1813061" y="5191050"/>
            <a:ext cx="2645100" cy="1357200"/>
          </a:xfrm>
          <a:prstGeom prst="rect">
            <a:avLst/>
          </a:prstGeom>
          <a:noFill/>
          <a:ln>
            <a:noFill/>
          </a:ln>
        </p:spPr>
        <p:txBody>
          <a:bodyPr anchorCtr="0" anchor="t" bIns="91450" lIns="91450" spcFirstLastPara="1" rIns="91450" wrap="square" tIns="91450">
            <a:spAutoFit/>
          </a:bodyPr>
          <a:lstStyle/>
          <a:p>
            <a:pPr indent="0" lvl="0" marL="0" rtl="0" algn="ctr">
              <a:spcBef>
                <a:spcPts val="500"/>
              </a:spcBef>
              <a:spcAft>
                <a:spcPts val="0"/>
              </a:spcAft>
              <a:buNone/>
            </a:pPr>
            <a:r>
              <a:rPr b="1" lang="en-GB" sz="1200">
                <a:solidFill>
                  <a:schemeClr val="dk1"/>
                </a:solidFill>
              </a:rPr>
              <a:t>CROSS-DOMAIN</a:t>
            </a:r>
            <a:endParaRPr b="1" sz="1200">
              <a:solidFill>
                <a:schemeClr val="dk1"/>
              </a:solidFill>
            </a:endParaRPr>
          </a:p>
          <a:p>
            <a:pPr indent="0" lvl="0" marL="0" rtl="0" algn="ctr">
              <a:spcBef>
                <a:spcPts val="500"/>
              </a:spcBef>
              <a:spcAft>
                <a:spcPts val="500"/>
              </a:spcAft>
              <a:buNone/>
            </a:pPr>
            <a:r>
              <a:rPr lang="en-GB" sz="1200">
                <a:solidFill>
                  <a:schemeClr val="dk1"/>
                </a:solidFill>
              </a:rPr>
              <a:t>i4Trust unleashes the potential of data sharing among different participants in multiple domains, allowing you to </a:t>
            </a:r>
            <a:r>
              <a:rPr b="1" lang="en-GB" sz="1200">
                <a:solidFill>
                  <a:schemeClr val="dk1"/>
                </a:solidFill>
              </a:rPr>
              <a:t>define cross-domain data value chains.</a:t>
            </a:r>
            <a:endParaRPr b="1" sz="1200"/>
          </a:p>
        </p:txBody>
      </p:sp>
      <p:sp>
        <p:nvSpPr>
          <p:cNvPr id="255" name="Google Shape;255;p26"/>
          <p:cNvSpPr txBox="1"/>
          <p:nvPr/>
        </p:nvSpPr>
        <p:spPr>
          <a:xfrm>
            <a:off x="4565974" y="5201600"/>
            <a:ext cx="2645100" cy="1357200"/>
          </a:xfrm>
          <a:prstGeom prst="rect">
            <a:avLst/>
          </a:prstGeom>
          <a:noFill/>
          <a:ln>
            <a:noFill/>
          </a:ln>
        </p:spPr>
        <p:txBody>
          <a:bodyPr anchorCtr="0" anchor="t" bIns="91450" lIns="91450" spcFirstLastPara="1" rIns="91450" wrap="square" tIns="91450">
            <a:spAutoFit/>
          </a:bodyPr>
          <a:lstStyle/>
          <a:p>
            <a:pPr indent="0" lvl="0" marL="0" rtl="0" algn="ctr">
              <a:spcBef>
                <a:spcPts val="500"/>
              </a:spcBef>
              <a:spcAft>
                <a:spcPts val="0"/>
              </a:spcAft>
              <a:buNone/>
            </a:pPr>
            <a:r>
              <a:rPr b="1" lang="en-GB" sz="1200">
                <a:solidFill>
                  <a:schemeClr val="dk1"/>
                </a:solidFill>
              </a:rPr>
              <a:t>INNOVATION</a:t>
            </a:r>
            <a:endParaRPr b="1" sz="1200">
              <a:solidFill>
                <a:schemeClr val="dk1"/>
              </a:solidFill>
            </a:endParaRPr>
          </a:p>
          <a:p>
            <a:pPr indent="0" lvl="0" marL="0" rtl="0" algn="ctr">
              <a:spcBef>
                <a:spcPts val="500"/>
              </a:spcBef>
              <a:spcAft>
                <a:spcPts val="500"/>
              </a:spcAft>
              <a:buNone/>
            </a:pPr>
            <a:r>
              <a:rPr lang="en-GB" sz="1200">
                <a:solidFill>
                  <a:schemeClr val="dk1"/>
                </a:solidFill>
              </a:rPr>
              <a:t>By combining tools enabling multi-side markets and the ability to monetize data, i4Trust will bring you the opportunity to </a:t>
            </a:r>
            <a:r>
              <a:rPr b="1" lang="en-GB" sz="1200">
                <a:solidFill>
                  <a:schemeClr val="dk1"/>
                </a:solidFill>
              </a:rPr>
              <a:t>create innovative business models.</a:t>
            </a:r>
            <a:endParaRPr b="1" sz="1200"/>
          </a:p>
        </p:txBody>
      </p:sp>
      <p:sp>
        <p:nvSpPr>
          <p:cNvPr id="256" name="Google Shape;256;p26"/>
          <p:cNvSpPr txBox="1"/>
          <p:nvPr/>
        </p:nvSpPr>
        <p:spPr>
          <a:xfrm>
            <a:off x="7425925" y="5191050"/>
            <a:ext cx="2857200" cy="1357200"/>
          </a:xfrm>
          <a:prstGeom prst="rect">
            <a:avLst/>
          </a:prstGeom>
          <a:noFill/>
          <a:ln>
            <a:noFill/>
          </a:ln>
        </p:spPr>
        <p:txBody>
          <a:bodyPr anchorCtr="0" anchor="t" bIns="91450" lIns="91450" spcFirstLastPara="1" rIns="91450" wrap="square" tIns="91450">
            <a:spAutoFit/>
          </a:bodyPr>
          <a:lstStyle/>
          <a:p>
            <a:pPr indent="0" lvl="0" marL="0" rtl="0" algn="ctr">
              <a:spcBef>
                <a:spcPts val="500"/>
              </a:spcBef>
              <a:spcAft>
                <a:spcPts val="0"/>
              </a:spcAft>
              <a:buNone/>
            </a:pPr>
            <a:r>
              <a:rPr b="1" lang="en-GB" sz="1200">
                <a:solidFill>
                  <a:schemeClr val="dk1"/>
                </a:solidFill>
              </a:rPr>
              <a:t>GROWTH</a:t>
            </a:r>
            <a:endParaRPr b="1" sz="1200">
              <a:solidFill>
                <a:schemeClr val="dk1"/>
              </a:solidFill>
            </a:endParaRPr>
          </a:p>
          <a:p>
            <a:pPr indent="0" lvl="0" marL="0" rtl="0" algn="ctr">
              <a:spcBef>
                <a:spcPts val="500"/>
              </a:spcBef>
              <a:spcAft>
                <a:spcPts val="500"/>
              </a:spcAft>
              <a:buNone/>
            </a:pPr>
            <a:r>
              <a:rPr lang="en-GB" sz="1200">
                <a:solidFill>
                  <a:schemeClr val="dk1"/>
                </a:solidFill>
              </a:rPr>
              <a:t>i4trust Community is formed by experts engaged in a process of collective learning and human endeavor to </a:t>
            </a:r>
            <a:r>
              <a:rPr b="1" lang="en-GB" sz="1200">
                <a:solidFill>
                  <a:schemeClr val="dk1"/>
                </a:solidFill>
              </a:rPr>
              <a:t>scale your business</a:t>
            </a:r>
            <a:r>
              <a:rPr lang="en-GB" sz="1200">
                <a:solidFill>
                  <a:schemeClr val="dk1"/>
                </a:solidFill>
              </a:rPr>
              <a:t> and gain stronger position in the market.</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cxnSp>
        <p:nvCxnSpPr>
          <p:cNvPr id="261" name="Google Shape;261;p27"/>
          <p:cNvCxnSpPr/>
          <p:nvPr/>
        </p:nvCxnSpPr>
        <p:spPr>
          <a:xfrm>
            <a:off x="0" y="5205159"/>
            <a:ext cx="12193500" cy="0"/>
          </a:xfrm>
          <a:prstGeom prst="straightConnector1">
            <a:avLst/>
          </a:prstGeom>
          <a:noFill/>
          <a:ln cap="flat" cmpd="sng" w="254000">
            <a:solidFill>
              <a:srgbClr val="5CD5E3"/>
            </a:solidFill>
            <a:prstDash val="solid"/>
            <a:round/>
            <a:headEnd len="sm" w="sm" type="none"/>
            <a:tailEnd len="sm" w="sm" type="none"/>
          </a:ln>
        </p:spPr>
      </p:cxnSp>
      <p:sp>
        <p:nvSpPr>
          <p:cNvPr id="262" name="Google Shape;262;p27"/>
          <p:cNvSpPr/>
          <p:nvPr/>
        </p:nvSpPr>
        <p:spPr>
          <a:xfrm>
            <a:off x="2879920" y="5009844"/>
            <a:ext cx="388200" cy="397200"/>
          </a:xfrm>
          <a:prstGeom prst="ellipse">
            <a:avLst/>
          </a:prstGeom>
          <a:solidFill>
            <a:schemeClr val="lt1"/>
          </a:solidFill>
          <a:ln cap="flat" cmpd="sng" w="57150">
            <a:solidFill>
              <a:srgbClr val="3EBCCB"/>
            </a:solidFill>
            <a:prstDash val="solid"/>
            <a:round/>
            <a:headEnd len="sm" w="sm" type="none"/>
            <a:tailEnd len="sm" w="sm" type="none"/>
          </a:ln>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None/>
            </a:pPr>
            <a:r>
              <a:rPr b="0" i="0" lang="en-GB" sz="1100" u="none" cap="none" strike="noStrike">
                <a:solidFill>
                  <a:srgbClr val="0070C0"/>
                </a:solidFill>
                <a:latin typeface="Arial"/>
                <a:ea typeface="Arial"/>
                <a:cs typeface="Arial"/>
                <a:sym typeface="Arial"/>
              </a:rPr>
              <a:t>3</a:t>
            </a:r>
            <a:endParaRPr b="0" i="0" sz="1100" u="none" cap="none" strike="noStrike">
              <a:solidFill>
                <a:srgbClr val="0070C0"/>
              </a:solidFill>
              <a:latin typeface="Arial"/>
              <a:ea typeface="Arial"/>
              <a:cs typeface="Arial"/>
              <a:sym typeface="Arial"/>
            </a:endParaRPr>
          </a:p>
        </p:txBody>
      </p:sp>
      <p:sp>
        <p:nvSpPr>
          <p:cNvPr id="263" name="Google Shape;263;p27"/>
          <p:cNvSpPr txBox="1"/>
          <p:nvPr/>
        </p:nvSpPr>
        <p:spPr>
          <a:xfrm>
            <a:off x="5237050" y="4021502"/>
            <a:ext cx="4650600" cy="784800"/>
          </a:xfrm>
          <a:prstGeom prst="rect">
            <a:avLst/>
          </a:prstGeom>
          <a:noFill/>
          <a:ln>
            <a:noFill/>
          </a:ln>
        </p:spPr>
        <p:txBody>
          <a:bodyPr anchorCtr="0" anchor="t" bIns="45650" lIns="91325" spcFirstLastPara="1" rIns="91325" wrap="square" tIns="45650">
            <a:noAutofit/>
          </a:bodyPr>
          <a:lstStyle/>
          <a:p>
            <a:pPr indent="0" lvl="0" marL="0" marR="0" rtl="0" algn="ctr">
              <a:lnSpc>
                <a:spcPct val="100000"/>
              </a:lnSpc>
              <a:spcBef>
                <a:spcPts val="0"/>
              </a:spcBef>
              <a:spcAft>
                <a:spcPts val="0"/>
              </a:spcAft>
              <a:buNone/>
            </a:pPr>
            <a:r>
              <a:rPr b="1" i="0" lang="en-GB" sz="1300" u="none" cap="none" strike="noStrike">
                <a:solidFill>
                  <a:srgbClr val="3EBCCB"/>
                </a:solidFill>
                <a:latin typeface="Arial"/>
                <a:ea typeface="Arial"/>
                <a:cs typeface="Arial"/>
                <a:sym typeface="Arial"/>
              </a:rPr>
              <a:t>Exploitation and Sustainability Plan</a:t>
            </a:r>
            <a:endParaRPr b="1" i="0" sz="1300" u="none" cap="none" strike="noStrike">
              <a:solidFill>
                <a:srgbClr val="3EBCCB"/>
              </a:solidFill>
              <a:latin typeface="Arial"/>
              <a:ea typeface="Arial"/>
              <a:cs typeface="Arial"/>
              <a:sym typeface="Arial"/>
            </a:endParaRPr>
          </a:p>
          <a:p>
            <a:pPr indent="0" lvl="0" marL="0" marR="0" rtl="0" algn="ctr">
              <a:lnSpc>
                <a:spcPct val="100000"/>
              </a:lnSpc>
              <a:spcBef>
                <a:spcPts val="0"/>
              </a:spcBef>
              <a:spcAft>
                <a:spcPts val="0"/>
              </a:spcAft>
              <a:buNone/>
            </a:pPr>
            <a:r>
              <a:rPr lang="en-GB" sz="1100">
                <a:solidFill>
                  <a:srgbClr val="3F3F3F"/>
                </a:solidFill>
              </a:rPr>
              <a:t>BuEs Portfolio</a:t>
            </a:r>
            <a:endParaRPr sz="1100">
              <a:solidFill>
                <a:srgbClr val="3F3F3F"/>
              </a:solidFill>
            </a:endParaRPr>
          </a:p>
          <a:p>
            <a:pPr indent="0" lvl="0" marL="0" marR="0" rtl="0" algn="ctr">
              <a:lnSpc>
                <a:spcPct val="100000"/>
              </a:lnSpc>
              <a:spcBef>
                <a:spcPts val="0"/>
              </a:spcBef>
              <a:spcAft>
                <a:spcPts val="0"/>
              </a:spcAft>
              <a:buNone/>
            </a:pPr>
            <a:r>
              <a:rPr lang="en-GB" sz="1100">
                <a:solidFill>
                  <a:srgbClr val="3F3F3F"/>
                </a:solidFill>
              </a:rPr>
              <a:t>CoP New Members - Data Sharing Playbook</a:t>
            </a:r>
            <a:endParaRPr sz="1100">
              <a:solidFill>
                <a:srgbClr val="3F3F3F"/>
              </a:solidFill>
            </a:endParaRPr>
          </a:p>
          <a:p>
            <a:pPr indent="0" lvl="0" marL="0" marR="0" rtl="0" algn="ctr">
              <a:lnSpc>
                <a:spcPct val="100000"/>
              </a:lnSpc>
              <a:spcBef>
                <a:spcPts val="0"/>
              </a:spcBef>
              <a:spcAft>
                <a:spcPts val="0"/>
              </a:spcAft>
              <a:buNone/>
            </a:pPr>
            <a:r>
              <a:rPr lang="en-GB" sz="1100">
                <a:solidFill>
                  <a:srgbClr val="3F3F3F"/>
                </a:solidFill>
              </a:rPr>
              <a:t>Whitepaper lessons learned</a:t>
            </a:r>
            <a:endParaRPr b="0" i="0" sz="1100" u="none" cap="none" strike="noStrike">
              <a:solidFill>
                <a:srgbClr val="3F3F3F"/>
              </a:solidFill>
              <a:latin typeface="Arial"/>
              <a:ea typeface="Arial"/>
              <a:cs typeface="Arial"/>
              <a:sym typeface="Arial"/>
            </a:endParaRPr>
          </a:p>
        </p:txBody>
      </p:sp>
      <p:sp>
        <p:nvSpPr>
          <p:cNvPr id="264" name="Google Shape;264;p27"/>
          <p:cNvSpPr/>
          <p:nvPr/>
        </p:nvSpPr>
        <p:spPr>
          <a:xfrm>
            <a:off x="7380242" y="5001213"/>
            <a:ext cx="388200" cy="397200"/>
          </a:xfrm>
          <a:prstGeom prst="ellipse">
            <a:avLst/>
          </a:prstGeom>
          <a:solidFill>
            <a:schemeClr val="lt1"/>
          </a:solidFill>
          <a:ln cap="flat" cmpd="sng" w="57150">
            <a:solidFill>
              <a:srgbClr val="3EBCCB"/>
            </a:solidFill>
            <a:prstDash val="solid"/>
            <a:round/>
            <a:headEnd len="sm" w="sm" type="none"/>
            <a:tailEnd len="sm" w="sm" type="none"/>
          </a:ln>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None/>
            </a:pPr>
            <a:r>
              <a:rPr b="0" i="0" lang="en-GB" sz="1100" u="none" cap="none" strike="noStrike">
                <a:solidFill>
                  <a:srgbClr val="0070C0"/>
                </a:solidFill>
                <a:latin typeface="Arial"/>
                <a:ea typeface="Arial"/>
                <a:cs typeface="Arial"/>
                <a:sym typeface="Arial"/>
              </a:rPr>
              <a:t>4</a:t>
            </a:r>
            <a:endParaRPr b="0" i="0" sz="1100" u="none" cap="none" strike="noStrike">
              <a:solidFill>
                <a:srgbClr val="0070C0"/>
              </a:solidFill>
              <a:latin typeface="Arial"/>
              <a:ea typeface="Arial"/>
              <a:cs typeface="Arial"/>
              <a:sym typeface="Arial"/>
            </a:endParaRPr>
          </a:p>
        </p:txBody>
      </p:sp>
      <p:sp>
        <p:nvSpPr>
          <p:cNvPr id="265" name="Google Shape;265;p27"/>
          <p:cNvSpPr txBox="1"/>
          <p:nvPr/>
        </p:nvSpPr>
        <p:spPr>
          <a:xfrm>
            <a:off x="1039625" y="4028025"/>
            <a:ext cx="3999600" cy="815100"/>
          </a:xfrm>
          <a:prstGeom prst="rect">
            <a:avLst/>
          </a:prstGeom>
          <a:noFill/>
          <a:ln>
            <a:noFill/>
          </a:ln>
        </p:spPr>
        <p:txBody>
          <a:bodyPr anchorCtr="0" anchor="t" bIns="45650" lIns="91325" spcFirstLastPara="1" rIns="91325" wrap="square" tIns="45650">
            <a:noAutofit/>
          </a:bodyPr>
          <a:lstStyle/>
          <a:p>
            <a:pPr indent="0" lvl="0" marL="0" marR="0" rtl="0" algn="ctr">
              <a:lnSpc>
                <a:spcPct val="100000"/>
              </a:lnSpc>
              <a:spcBef>
                <a:spcPts val="0"/>
              </a:spcBef>
              <a:spcAft>
                <a:spcPts val="0"/>
              </a:spcAft>
              <a:buNone/>
            </a:pPr>
            <a:r>
              <a:rPr b="1" i="0" lang="en-GB" sz="1300" u="none" cap="none" strike="noStrike">
                <a:solidFill>
                  <a:srgbClr val="3EBCCB"/>
                </a:solidFill>
                <a:latin typeface="Arial"/>
                <a:ea typeface="Arial"/>
                <a:cs typeface="Arial"/>
                <a:sym typeface="Arial"/>
              </a:rPr>
              <a:t>Data Sharing Mentoring Programme - Mentors</a:t>
            </a:r>
            <a:endParaRPr sz="1500"/>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Mentoring Programme for BuEs</a:t>
            </a:r>
            <a:endParaRPr/>
          </a:p>
          <a:p>
            <a:pPr indent="0" lvl="0" marL="0" marR="0" rtl="0" algn="ctr">
              <a:lnSpc>
                <a:spcPct val="100000"/>
              </a:lnSpc>
              <a:spcBef>
                <a:spcPts val="0"/>
              </a:spcBef>
              <a:spcAft>
                <a:spcPts val="0"/>
              </a:spcAft>
              <a:buNone/>
            </a:pPr>
            <a:r>
              <a:rPr b="0" i="0" lang="en-GB" sz="1100" u="none" cap="none" strike="noStrike">
                <a:solidFill>
                  <a:srgbClr val="000000"/>
                </a:solidFill>
                <a:latin typeface="Arial"/>
                <a:ea typeface="Arial"/>
                <a:cs typeface="Arial"/>
                <a:sym typeface="Arial"/>
              </a:rPr>
              <a:t>Train the Trainers for Mentors</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Welcome Camp</a:t>
            </a:r>
            <a:endParaRPr/>
          </a:p>
          <a:p>
            <a:pPr indent="0" lvl="0" marL="0" marR="0" rtl="0" algn="ctr">
              <a:lnSpc>
                <a:spcPct val="100000"/>
              </a:lnSpc>
              <a:spcBef>
                <a:spcPts val="0"/>
              </a:spcBef>
              <a:spcAft>
                <a:spcPts val="0"/>
              </a:spcAft>
              <a:buNone/>
            </a:pPr>
            <a:r>
              <a:t/>
            </a:r>
            <a:endParaRPr b="1" i="0" sz="1100" u="none" cap="none" strike="noStrike">
              <a:solidFill>
                <a:srgbClr val="3EBCCB"/>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1100" u="none" cap="none" strike="noStrike">
              <a:solidFill>
                <a:srgbClr val="3EBCCB"/>
              </a:solidFill>
              <a:latin typeface="Arial"/>
              <a:ea typeface="Arial"/>
              <a:cs typeface="Arial"/>
              <a:sym typeface="Arial"/>
            </a:endParaRPr>
          </a:p>
        </p:txBody>
      </p:sp>
      <p:cxnSp>
        <p:nvCxnSpPr>
          <p:cNvPr id="266" name="Google Shape;266;p27"/>
          <p:cNvCxnSpPr>
            <a:stCxn id="262" idx="4"/>
          </p:cNvCxnSpPr>
          <p:nvPr/>
        </p:nvCxnSpPr>
        <p:spPr>
          <a:xfrm>
            <a:off x="3074020" y="5407044"/>
            <a:ext cx="0" cy="224100"/>
          </a:xfrm>
          <a:prstGeom prst="straightConnector1">
            <a:avLst/>
          </a:prstGeom>
          <a:noFill/>
          <a:ln cap="flat" cmpd="sng" w="9525">
            <a:solidFill>
              <a:srgbClr val="ABADAE"/>
            </a:solidFill>
            <a:prstDash val="solid"/>
            <a:round/>
            <a:headEnd len="sm" w="sm" type="none"/>
            <a:tailEnd len="med" w="med" type="oval"/>
          </a:ln>
        </p:spPr>
      </p:cxnSp>
      <p:cxnSp>
        <p:nvCxnSpPr>
          <p:cNvPr id="267" name="Google Shape;267;p27"/>
          <p:cNvCxnSpPr/>
          <p:nvPr/>
        </p:nvCxnSpPr>
        <p:spPr>
          <a:xfrm>
            <a:off x="12525" y="2474925"/>
            <a:ext cx="12277500" cy="0"/>
          </a:xfrm>
          <a:prstGeom prst="straightConnector1">
            <a:avLst/>
          </a:prstGeom>
          <a:noFill/>
          <a:ln cap="flat" cmpd="sng" w="254000">
            <a:solidFill>
              <a:srgbClr val="5CD5E3"/>
            </a:solidFill>
            <a:prstDash val="solid"/>
            <a:round/>
            <a:headEnd len="sm" w="sm" type="none"/>
            <a:tailEnd len="sm" w="sm" type="none"/>
          </a:ln>
        </p:spPr>
      </p:cxnSp>
      <p:sp>
        <p:nvSpPr>
          <p:cNvPr id="268" name="Google Shape;268;p27"/>
          <p:cNvSpPr/>
          <p:nvPr/>
        </p:nvSpPr>
        <p:spPr>
          <a:xfrm>
            <a:off x="1326067" y="2289828"/>
            <a:ext cx="388200" cy="397200"/>
          </a:xfrm>
          <a:prstGeom prst="ellipse">
            <a:avLst/>
          </a:prstGeom>
          <a:solidFill>
            <a:schemeClr val="lt1"/>
          </a:solidFill>
          <a:ln cap="flat" cmpd="sng" w="57150">
            <a:solidFill>
              <a:srgbClr val="3EBCCB"/>
            </a:solidFill>
            <a:prstDash val="solid"/>
            <a:round/>
            <a:headEnd len="sm" w="sm" type="none"/>
            <a:tailEnd len="sm" w="sm" type="none"/>
          </a:ln>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None/>
            </a:pPr>
            <a:r>
              <a:rPr b="0" i="0" lang="en-GB" sz="1100" u="none" cap="none" strike="noStrike">
                <a:solidFill>
                  <a:srgbClr val="0070C0"/>
                </a:solidFill>
                <a:latin typeface="Arial"/>
                <a:ea typeface="Arial"/>
                <a:cs typeface="Arial"/>
                <a:sym typeface="Arial"/>
              </a:rPr>
              <a:t>1</a:t>
            </a:r>
            <a:endParaRPr b="0" i="0" sz="1100" u="none" cap="none" strike="noStrike">
              <a:solidFill>
                <a:srgbClr val="0070C0"/>
              </a:solidFill>
              <a:latin typeface="Arial"/>
              <a:ea typeface="Arial"/>
              <a:cs typeface="Arial"/>
              <a:sym typeface="Arial"/>
            </a:endParaRPr>
          </a:p>
        </p:txBody>
      </p:sp>
      <p:sp>
        <p:nvSpPr>
          <p:cNvPr id="269" name="Google Shape;269;p27"/>
          <p:cNvSpPr txBox="1"/>
          <p:nvPr/>
        </p:nvSpPr>
        <p:spPr>
          <a:xfrm>
            <a:off x="250127" y="1288936"/>
            <a:ext cx="2571600" cy="645600"/>
          </a:xfrm>
          <a:prstGeom prst="rect">
            <a:avLst/>
          </a:prstGeom>
          <a:noFill/>
          <a:ln>
            <a:noFill/>
          </a:ln>
        </p:spPr>
        <p:txBody>
          <a:bodyPr anchorCtr="0" anchor="t" bIns="45650" lIns="91325" spcFirstLastPara="1" rIns="91325" wrap="square" tIns="45650">
            <a:noAutofit/>
          </a:bodyPr>
          <a:lstStyle/>
          <a:p>
            <a:pPr indent="0" lvl="0" marL="0" marR="0" rtl="0" algn="ctr">
              <a:lnSpc>
                <a:spcPct val="100000"/>
              </a:lnSpc>
              <a:spcBef>
                <a:spcPts val="0"/>
              </a:spcBef>
              <a:spcAft>
                <a:spcPts val="0"/>
              </a:spcAft>
              <a:buNone/>
            </a:pPr>
            <a:r>
              <a:rPr b="1" i="0" lang="en-GB" sz="1300" u="none" cap="none" strike="noStrike">
                <a:solidFill>
                  <a:srgbClr val="3EBCCB"/>
                </a:solidFill>
                <a:latin typeface="Arial"/>
                <a:ea typeface="Arial"/>
                <a:cs typeface="Arial"/>
                <a:sym typeface="Arial"/>
              </a:rPr>
              <a:t>Community of Practice</a:t>
            </a:r>
            <a:endParaRPr sz="1300"/>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Data Sharing Enablers</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Train of Trainers (T1 / T2 Experts)</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Onboarding Help-Desk</a:t>
            </a:r>
            <a:endParaRPr b="0" i="0" sz="1100" u="none" cap="none" strike="noStrike">
              <a:solidFill>
                <a:srgbClr val="3F3F3F"/>
              </a:solidFill>
              <a:latin typeface="Arial"/>
              <a:ea typeface="Arial"/>
              <a:cs typeface="Arial"/>
              <a:sym typeface="Arial"/>
            </a:endParaRPr>
          </a:p>
        </p:txBody>
      </p:sp>
      <p:sp>
        <p:nvSpPr>
          <p:cNvPr id="270" name="Google Shape;270;p27"/>
          <p:cNvSpPr txBox="1"/>
          <p:nvPr/>
        </p:nvSpPr>
        <p:spPr>
          <a:xfrm>
            <a:off x="7360245" y="1273595"/>
            <a:ext cx="3929100" cy="814800"/>
          </a:xfrm>
          <a:prstGeom prst="rect">
            <a:avLst/>
          </a:prstGeom>
          <a:noFill/>
          <a:ln>
            <a:noFill/>
          </a:ln>
        </p:spPr>
        <p:txBody>
          <a:bodyPr anchorCtr="0" anchor="t" bIns="45650" lIns="91325" spcFirstLastPara="1" rIns="91325" wrap="square" tIns="45650">
            <a:noAutofit/>
          </a:bodyPr>
          <a:lstStyle/>
          <a:p>
            <a:pPr indent="0" lvl="0" marL="0" marR="0" rtl="0" algn="ctr">
              <a:lnSpc>
                <a:spcPct val="100000"/>
              </a:lnSpc>
              <a:spcBef>
                <a:spcPts val="0"/>
              </a:spcBef>
              <a:spcAft>
                <a:spcPts val="0"/>
              </a:spcAft>
              <a:buNone/>
            </a:pPr>
            <a:r>
              <a:rPr b="1" i="0" lang="en-GB" sz="1300" u="none" cap="none" strike="noStrike">
                <a:solidFill>
                  <a:srgbClr val="3EBCCB"/>
                </a:solidFill>
                <a:latin typeface="Arial"/>
                <a:ea typeface="Arial"/>
                <a:cs typeface="Arial"/>
                <a:sym typeface="Arial"/>
              </a:rPr>
              <a:t>Open Calls Launch</a:t>
            </a:r>
            <a:endParaRPr b="1" i="0" sz="1300" u="none" cap="none" strike="noStrike">
              <a:solidFill>
                <a:srgbClr val="3EBCCB"/>
              </a:solidFill>
              <a:latin typeface="Arial"/>
              <a:ea typeface="Arial"/>
              <a:cs typeface="Arial"/>
              <a:sym typeface="Arial"/>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Challenges by DIHs Working Groups &amp; Advisory Board</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Open Call Package</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Help Desk</a:t>
            </a:r>
            <a:endParaRPr b="0" i="0" sz="11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1100" u="none" cap="none" strike="noStrike">
              <a:solidFill>
                <a:srgbClr val="3EBCCB"/>
              </a:solidFill>
              <a:latin typeface="Arial"/>
              <a:ea typeface="Arial"/>
              <a:cs typeface="Arial"/>
              <a:sym typeface="Arial"/>
            </a:endParaRPr>
          </a:p>
        </p:txBody>
      </p:sp>
      <p:sp>
        <p:nvSpPr>
          <p:cNvPr id="271" name="Google Shape;271;p27"/>
          <p:cNvSpPr txBox="1"/>
          <p:nvPr/>
        </p:nvSpPr>
        <p:spPr>
          <a:xfrm>
            <a:off x="8056594" y="2960303"/>
            <a:ext cx="2529900" cy="943200"/>
          </a:xfrm>
          <a:prstGeom prst="rect">
            <a:avLst/>
          </a:prstGeom>
          <a:noFill/>
          <a:ln>
            <a:noFill/>
          </a:ln>
        </p:spPr>
        <p:txBody>
          <a:bodyPr anchorCtr="0" anchor="t" bIns="45650" lIns="91325" spcFirstLastPara="1" rIns="91325" wrap="square" tIns="45650">
            <a:noAutofit/>
          </a:bodyPr>
          <a:lstStyle/>
          <a:p>
            <a:pPr indent="0" lvl="0" marL="0" marR="0" rtl="0" algn="ctr">
              <a:lnSpc>
                <a:spcPct val="100000"/>
              </a:lnSpc>
              <a:spcBef>
                <a:spcPts val="0"/>
              </a:spcBef>
              <a:spcAft>
                <a:spcPts val="0"/>
              </a:spcAft>
              <a:buNone/>
            </a:pPr>
            <a:r>
              <a:rPr b="1" i="0" lang="en-GB" sz="1300" u="none" cap="none" strike="noStrike">
                <a:solidFill>
                  <a:schemeClr val="accent4"/>
                </a:solidFill>
                <a:latin typeface="Arial"/>
                <a:ea typeface="Arial"/>
                <a:cs typeface="Arial"/>
                <a:sym typeface="Arial"/>
              </a:rPr>
              <a:t>Open Call Promotion</a:t>
            </a:r>
            <a:endParaRPr sz="1500"/>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International Info Days</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National Info Days</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Info-corners </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Webinars</a:t>
            </a:r>
            <a:endParaRPr b="0" i="0" sz="1100" u="none" cap="none" strike="noStrike">
              <a:solidFill>
                <a:srgbClr val="3F3F3F"/>
              </a:solidFill>
              <a:latin typeface="Arial"/>
              <a:ea typeface="Arial"/>
              <a:cs typeface="Arial"/>
              <a:sym typeface="Arial"/>
            </a:endParaRPr>
          </a:p>
        </p:txBody>
      </p:sp>
      <p:sp>
        <p:nvSpPr>
          <p:cNvPr id="272" name="Google Shape;272;p27"/>
          <p:cNvSpPr/>
          <p:nvPr/>
        </p:nvSpPr>
        <p:spPr>
          <a:xfrm>
            <a:off x="4798859" y="2289828"/>
            <a:ext cx="388200" cy="397200"/>
          </a:xfrm>
          <a:prstGeom prst="ellipse">
            <a:avLst/>
          </a:prstGeom>
          <a:solidFill>
            <a:schemeClr val="lt1"/>
          </a:solidFill>
          <a:ln cap="flat" cmpd="sng" w="57150">
            <a:solidFill>
              <a:srgbClr val="3EBCCB"/>
            </a:solidFill>
            <a:prstDash val="solid"/>
            <a:round/>
            <a:headEnd len="sm" w="sm" type="none"/>
            <a:tailEnd len="sm" w="sm" type="none"/>
          </a:ln>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None/>
            </a:pPr>
            <a:r>
              <a:rPr b="0" i="0" lang="en-GB" sz="1100" u="none" cap="none" strike="noStrike">
                <a:solidFill>
                  <a:srgbClr val="0070C0"/>
                </a:solidFill>
                <a:latin typeface="Arial"/>
                <a:ea typeface="Arial"/>
                <a:cs typeface="Arial"/>
                <a:sym typeface="Arial"/>
              </a:rPr>
              <a:t>2</a:t>
            </a:r>
            <a:endParaRPr b="0" i="0" sz="1100" u="none" cap="none" strike="noStrike">
              <a:solidFill>
                <a:srgbClr val="0070C0"/>
              </a:solidFill>
              <a:latin typeface="Arial"/>
              <a:ea typeface="Arial"/>
              <a:cs typeface="Arial"/>
              <a:sym typeface="Arial"/>
            </a:endParaRPr>
          </a:p>
        </p:txBody>
      </p:sp>
      <p:sp>
        <p:nvSpPr>
          <p:cNvPr id="273" name="Google Shape;273;p27"/>
          <p:cNvSpPr/>
          <p:nvPr/>
        </p:nvSpPr>
        <p:spPr>
          <a:xfrm>
            <a:off x="9125861" y="2302903"/>
            <a:ext cx="388200" cy="397200"/>
          </a:xfrm>
          <a:prstGeom prst="ellipse">
            <a:avLst/>
          </a:prstGeom>
          <a:solidFill>
            <a:schemeClr val="lt1"/>
          </a:solidFill>
          <a:ln cap="flat" cmpd="sng" w="57150">
            <a:solidFill>
              <a:srgbClr val="3EBCCB"/>
            </a:solidFill>
            <a:prstDash val="solid"/>
            <a:round/>
            <a:headEnd len="sm" w="sm" type="none"/>
            <a:tailEnd len="sm" w="sm" type="none"/>
          </a:ln>
        </p:spPr>
        <p:txBody>
          <a:bodyPr anchorCtr="0" anchor="ctr" bIns="45650" lIns="91325" spcFirstLastPara="1" rIns="91325" wrap="square" tIns="45650">
            <a:noAutofit/>
          </a:bodyPr>
          <a:lstStyle/>
          <a:p>
            <a:pPr indent="0" lvl="0" marL="0" marR="0" rtl="0" algn="ctr">
              <a:lnSpc>
                <a:spcPct val="100000"/>
              </a:lnSpc>
              <a:spcBef>
                <a:spcPts val="0"/>
              </a:spcBef>
              <a:spcAft>
                <a:spcPts val="0"/>
              </a:spcAft>
              <a:buNone/>
            </a:pPr>
            <a:r>
              <a:rPr b="0" i="0" lang="en-GB" sz="1100" u="none" cap="none" strike="noStrike">
                <a:solidFill>
                  <a:srgbClr val="0070C0"/>
                </a:solidFill>
                <a:latin typeface="Arial"/>
                <a:ea typeface="Arial"/>
                <a:cs typeface="Arial"/>
                <a:sym typeface="Arial"/>
              </a:rPr>
              <a:t>2</a:t>
            </a:r>
            <a:endParaRPr b="0" i="0" sz="1100" u="none" cap="none" strike="noStrike">
              <a:solidFill>
                <a:srgbClr val="0070C0"/>
              </a:solidFill>
              <a:latin typeface="Arial"/>
              <a:ea typeface="Arial"/>
              <a:cs typeface="Arial"/>
              <a:sym typeface="Arial"/>
            </a:endParaRPr>
          </a:p>
        </p:txBody>
      </p:sp>
      <p:cxnSp>
        <p:nvCxnSpPr>
          <p:cNvPr id="274" name="Google Shape;274;p27"/>
          <p:cNvCxnSpPr/>
          <p:nvPr/>
        </p:nvCxnSpPr>
        <p:spPr>
          <a:xfrm rot="10800000">
            <a:off x="1519625" y="2078435"/>
            <a:ext cx="0" cy="255600"/>
          </a:xfrm>
          <a:prstGeom prst="straightConnector1">
            <a:avLst/>
          </a:prstGeom>
          <a:noFill/>
          <a:ln cap="flat" cmpd="sng" w="9525">
            <a:solidFill>
              <a:srgbClr val="ABADAE"/>
            </a:solidFill>
            <a:prstDash val="solid"/>
            <a:round/>
            <a:headEnd len="sm" w="sm" type="none"/>
            <a:tailEnd len="med" w="med" type="oval"/>
          </a:ln>
        </p:spPr>
      </p:cxnSp>
      <p:sp>
        <p:nvSpPr>
          <p:cNvPr id="275" name="Google Shape;275;p27"/>
          <p:cNvSpPr txBox="1"/>
          <p:nvPr/>
        </p:nvSpPr>
        <p:spPr>
          <a:xfrm>
            <a:off x="476144" y="2941644"/>
            <a:ext cx="2072400" cy="814800"/>
          </a:xfrm>
          <a:prstGeom prst="rect">
            <a:avLst/>
          </a:prstGeom>
          <a:noFill/>
          <a:ln>
            <a:noFill/>
          </a:ln>
        </p:spPr>
        <p:txBody>
          <a:bodyPr anchorCtr="0" anchor="t" bIns="45650" lIns="91325" spcFirstLastPara="1" rIns="91325" wrap="square" tIns="45650">
            <a:noAutofit/>
          </a:bodyPr>
          <a:lstStyle/>
          <a:p>
            <a:pPr indent="0" lvl="0" marL="0" marR="0" rtl="0" algn="ctr">
              <a:lnSpc>
                <a:spcPct val="100000"/>
              </a:lnSpc>
              <a:spcBef>
                <a:spcPts val="0"/>
              </a:spcBef>
              <a:spcAft>
                <a:spcPts val="0"/>
              </a:spcAft>
              <a:buNone/>
            </a:pPr>
            <a:r>
              <a:rPr b="1" i="0" lang="en-GB" sz="1300" u="none" cap="none" strike="noStrike">
                <a:solidFill>
                  <a:schemeClr val="accent4"/>
                </a:solidFill>
                <a:latin typeface="Arial"/>
                <a:ea typeface="Arial"/>
                <a:cs typeface="Arial"/>
                <a:sym typeface="Arial"/>
              </a:rPr>
              <a:t>DIHs Activation</a:t>
            </a:r>
            <a:endParaRPr b="1" i="0" sz="1300" u="none" cap="none" strike="noStrike">
              <a:solidFill>
                <a:schemeClr val="accent4"/>
              </a:solidFill>
              <a:latin typeface="Arial"/>
              <a:ea typeface="Arial"/>
              <a:cs typeface="Arial"/>
              <a:sym typeface="Arial"/>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Testing DIHs WG</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Comms Plan</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i4Trust Community</a:t>
            </a:r>
            <a:endParaRPr b="0" i="0" sz="1100" u="none" cap="none" strike="noStrike">
              <a:solidFill>
                <a:srgbClr val="3F3F3F"/>
              </a:solidFill>
              <a:latin typeface="Arial"/>
              <a:ea typeface="Arial"/>
              <a:cs typeface="Arial"/>
              <a:sym typeface="Arial"/>
            </a:endParaRPr>
          </a:p>
        </p:txBody>
      </p:sp>
      <p:cxnSp>
        <p:nvCxnSpPr>
          <p:cNvPr id="276" name="Google Shape;276;p27"/>
          <p:cNvCxnSpPr/>
          <p:nvPr/>
        </p:nvCxnSpPr>
        <p:spPr>
          <a:xfrm rot="10800000">
            <a:off x="4980127" y="2066620"/>
            <a:ext cx="6000" cy="232200"/>
          </a:xfrm>
          <a:prstGeom prst="straightConnector1">
            <a:avLst/>
          </a:prstGeom>
          <a:noFill/>
          <a:ln cap="flat" cmpd="sng" w="9525">
            <a:solidFill>
              <a:srgbClr val="ABADAE"/>
            </a:solidFill>
            <a:prstDash val="solid"/>
            <a:round/>
            <a:headEnd len="sm" w="sm" type="none"/>
            <a:tailEnd len="med" w="med" type="oval"/>
          </a:ln>
        </p:spPr>
      </p:cxnSp>
      <p:cxnSp>
        <p:nvCxnSpPr>
          <p:cNvPr id="277" name="Google Shape;277;p27"/>
          <p:cNvCxnSpPr/>
          <p:nvPr/>
        </p:nvCxnSpPr>
        <p:spPr>
          <a:xfrm rot="10800000">
            <a:off x="9309793" y="2083266"/>
            <a:ext cx="6000" cy="239700"/>
          </a:xfrm>
          <a:prstGeom prst="straightConnector1">
            <a:avLst/>
          </a:prstGeom>
          <a:noFill/>
          <a:ln cap="flat" cmpd="sng" w="9525">
            <a:solidFill>
              <a:srgbClr val="ABADAE"/>
            </a:solidFill>
            <a:prstDash val="solid"/>
            <a:round/>
            <a:headEnd len="sm" w="sm" type="none"/>
            <a:tailEnd len="med" w="med" type="oval"/>
          </a:ln>
        </p:spPr>
      </p:cxnSp>
      <p:cxnSp>
        <p:nvCxnSpPr>
          <p:cNvPr id="278" name="Google Shape;278;p27"/>
          <p:cNvCxnSpPr/>
          <p:nvPr/>
        </p:nvCxnSpPr>
        <p:spPr>
          <a:xfrm>
            <a:off x="4985005" y="2687518"/>
            <a:ext cx="8100" cy="239400"/>
          </a:xfrm>
          <a:prstGeom prst="straightConnector1">
            <a:avLst/>
          </a:prstGeom>
          <a:noFill/>
          <a:ln cap="flat" cmpd="sng" w="9525">
            <a:solidFill>
              <a:srgbClr val="ABADAE"/>
            </a:solidFill>
            <a:prstDash val="solid"/>
            <a:round/>
            <a:headEnd len="sm" w="sm" type="none"/>
            <a:tailEnd len="med" w="med" type="oval"/>
          </a:ln>
        </p:spPr>
      </p:cxnSp>
      <p:sp>
        <p:nvSpPr>
          <p:cNvPr id="279" name="Google Shape;279;p27"/>
          <p:cNvSpPr txBox="1"/>
          <p:nvPr/>
        </p:nvSpPr>
        <p:spPr>
          <a:xfrm>
            <a:off x="3389535" y="2972387"/>
            <a:ext cx="3179100" cy="814800"/>
          </a:xfrm>
          <a:prstGeom prst="rect">
            <a:avLst/>
          </a:prstGeom>
          <a:noFill/>
          <a:ln>
            <a:noFill/>
          </a:ln>
        </p:spPr>
        <p:txBody>
          <a:bodyPr anchorCtr="0" anchor="t" bIns="45650" lIns="91325" spcFirstLastPara="1" rIns="91325" wrap="square" tIns="45650">
            <a:noAutofit/>
          </a:bodyPr>
          <a:lstStyle/>
          <a:p>
            <a:pPr indent="0" lvl="0" marL="0" marR="0" rtl="0" algn="ctr">
              <a:lnSpc>
                <a:spcPct val="100000"/>
              </a:lnSpc>
              <a:spcBef>
                <a:spcPts val="0"/>
              </a:spcBef>
              <a:spcAft>
                <a:spcPts val="0"/>
              </a:spcAft>
              <a:buNone/>
            </a:pPr>
            <a:r>
              <a:rPr b="1" i="0" lang="en-GB" sz="1300" u="none" cap="none" strike="noStrike">
                <a:solidFill>
                  <a:schemeClr val="accent4"/>
                </a:solidFill>
                <a:latin typeface="Arial"/>
                <a:ea typeface="Arial"/>
                <a:cs typeface="Arial"/>
                <a:sym typeface="Arial"/>
              </a:rPr>
              <a:t>Scouting of promising experiments</a:t>
            </a:r>
            <a:endParaRPr sz="1500"/>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SMEs Awareness</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Outreach Actions: Potential Use Cases</a:t>
            </a:r>
            <a:endParaRPr b="0" i="0" sz="11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None/>
            </a:pPr>
            <a:r>
              <a:t/>
            </a:r>
            <a:endParaRPr sz="1100">
              <a:solidFill>
                <a:srgbClr val="3F3F3F"/>
              </a:solidFill>
            </a:endParaRPr>
          </a:p>
        </p:txBody>
      </p:sp>
      <p:cxnSp>
        <p:nvCxnSpPr>
          <p:cNvPr id="280" name="Google Shape;280;p27"/>
          <p:cNvCxnSpPr/>
          <p:nvPr/>
        </p:nvCxnSpPr>
        <p:spPr>
          <a:xfrm>
            <a:off x="1530137" y="2697716"/>
            <a:ext cx="0" cy="212100"/>
          </a:xfrm>
          <a:prstGeom prst="straightConnector1">
            <a:avLst/>
          </a:prstGeom>
          <a:noFill/>
          <a:ln cap="flat" cmpd="sng" w="9525">
            <a:solidFill>
              <a:srgbClr val="ABADAE"/>
            </a:solidFill>
            <a:prstDash val="solid"/>
            <a:round/>
            <a:headEnd len="sm" w="sm" type="none"/>
            <a:tailEnd len="med" w="med" type="oval"/>
          </a:ln>
        </p:spPr>
      </p:cxnSp>
      <p:cxnSp>
        <p:nvCxnSpPr>
          <p:cNvPr id="281" name="Google Shape;281;p27"/>
          <p:cNvCxnSpPr>
            <a:stCxn id="273" idx="4"/>
            <a:endCxn id="271" idx="0"/>
          </p:cNvCxnSpPr>
          <p:nvPr/>
        </p:nvCxnSpPr>
        <p:spPr>
          <a:xfrm>
            <a:off x="9319961" y="2700103"/>
            <a:ext cx="1500" cy="260100"/>
          </a:xfrm>
          <a:prstGeom prst="straightConnector1">
            <a:avLst/>
          </a:prstGeom>
          <a:noFill/>
          <a:ln cap="flat" cmpd="sng" w="9525">
            <a:solidFill>
              <a:srgbClr val="ABADAE"/>
            </a:solidFill>
            <a:prstDash val="solid"/>
            <a:round/>
            <a:headEnd len="sm" w="sm" type="none"/>
            <a:tailEnd len="med" w="med" type="oval"/>
          </a:ln>
        </p:spPr>
      </p:cxnSp>
      <p:cxnSp>
        <p:nvCxnSpPr>
          <p:cNvPr id="282" name="Google Shape;282;p27"/>
          <p:cNvCxnSpPr/>
          <p:nvPr/>
        </p:nvCxnSpPr>
        <p:spPr>
          <a:xfrm rot="10800000">
            <a:off x="3074055" y="4798723"/>
            <a:ext cx="0" cy="213000"/>
          </a:xfrm>
          <a:prstGeom prst="straightConnector1">
            <a:avLst/>
          </a:prstGeom>
          <a:noFill/>
          <a:ln cap="flat" cmpd="sng" w="9525">
            <a:solidFill>
              <a:srgbClr val="ABADAE"/>
            </a:solidFill>
            <a:prstDash val="solid"/>
            <a:round/>
            <a:headEnd len="sm" w="sm" type="none"/>
            <a:tailEnd len="med" w="med" type="oval"/>
          </a:ln>
        </p:spPr>
      </p:cxnSp>
      <p:sp>
        <p:nvSpPr>
          <p:cNvPr id="283" name="Google Shape;283;p27"/>
          <p:cNvSpPr/>
          <p:nvPr/>
        </p:nvSpPr>
        <p:spPr>
          <a:xfrm>
            <a:off x="3452076" y="1296750"/>
            <a:ext cx="3114600" cy="7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1300" u="none" cap="none" strike="noStrike">
                <a:solidFill>
                  <a:srgbClr val="3EBCCB"/>
                </a:solidFill>
                <a:latin typeface="Arial"/>
                <a:ea typeface="Arial"/>
                <a:cs typeface="Arial"/>
                <a:sym typeface="Arial"/>
              </a:rPr>
              <a:t>Ambassador Programme Action Plan</a:t>
            </a:r>
            <a:endParaRPr b="1" i="0" sz="1300" u="none" cap="none" strike="noStrike">
              <a:solidFill>
                <a:srgbClr val="3EBCCB"/>
              </a:solidFill>
              <a:latin typeface="Arial"/>
              <a:ea typeface="Arial"/>
              <a:cs typeface="Arial"/>
              <a:sym typeface="Arial"/>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Mapping &amp; Welcome Pack</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Liaison EU Projects</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Win-Win Communication actions</a:t>
            </a:r>
            <a:endParaRPr b="0" i="0" sz="1100" u="none" cap="none" strike="noStrike">
              <a:solidFill>
                <a:srgbClr val="3F3F3F"/>
              </a:solidFill>
              <a:latin typeface="Arial"/>
              <a:ea typeface="Arial"/>
              <a:cs typeface="Arial"/>
              <a:sym typeface="Arial"/>
            </a:endParaRPr>
          </a:p>
        </p:txBody>
      </p:sp>
      <p:sp>
        <p:nvSpPr>
          <p:cNvPr id="284" name="Google Shape;284;p27"/>
          <p:cNvSpPr txBox="1"/>
          <p:nvPr/>
        </p:nvSpPr>
        <p:spPr>
          <a:xfrm>
            <a:off x="5394217" y="2329809"/>
            <a:ext cx="14622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000" u="none" cap="none" strike="noStrike">
                <a:solidFill>
                  <a:srgbClr val="000000"/>
                </a:solidFill>
                <a:latin typeface="Arial"/>
                <a:ea typeface="Arial"/>
                <a:cs typeface="Arial"/>
                <a:sym typeface="Arial"/>
              </a:rPr>
              <a:t>32 DIH Ambassadors</a:t>
            </a:r>
            <a:endParaRPr b="1" i="0" sz="1000" u="none" cap="none" strike="noStrike">
              <a:solidFill>
                <a:srgbClr val="000000"/>
              </a:solidFill>
              <a:latin typeface="Arial"/>
              <a:ea typeface="Arial"/>
              <a:cs typeface="Arial"/>
              <a:sym typeface="Arial"/>
            </a:endParaRPr>
          </a:p>
        </p:txBody>
      </p:sp>
      <p:sp>
        <p:nvSpPr>
          <p:cNvPr id="285" name="Google Shape;285;p27"/>
          <p:cNvSpPr txBox="1"/>
          <p:nvPr/>
        </p:nvSpPr>
        <p:spPr>
          <a:xfrm>
            <a:off x="7230763" y="2329788"/>
            <a:ext cx="17748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000" u="none" cap="none" strike="noStrike">
                <a:solidFill>
                  <a:srgbClr val="000000"/>
                </a:solidFill>
                <a:latin typeface="Arial"/>
                <a:ea typeface="Arial"/>
                <a:cs typeface="Arial"/>
                <a:sym typeface="Arial"/>
              </a:rPr>
              <a:t>100 Potential Applications</a:t>
            </a:r>
            <a:endParaRPr b="1" i="0" sz="1000" u="none" cap="none" strike="noStrike">
              <a:solidFill>
                <a:srgbClr val="000000"/>
              </a:solidFill>
              <a:latin typeface="Arial"/>
              <a:ea typeface="Arial"/>
              <a:cs typeface="Arial"/>
              <a:sym typeface="Arial"/>
            </a:endParaRPr>
          </a:p>
        </p:txBody>
      </p:sp>
      <p:sp>
        <p:nvSpPr>
          <p:cNvPr id="286" name="Google Shape;286;p27"/>
          <p:cNvSpPr/>
          <p:nvPr/>
        </p:nvSpPr>
        <p:spPr>
          <a:xfrm>
            <a:off x="1249875" y="5650050"/>
            <a:ext cx="3713100" cy="78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1300" u="none" cap="none" strike="noStrike">
                <a:solidFill>
                  <a:schemeClr val="accent4"/>
                </a:solidFill>
                <a:latin typeface="Arial"/>
                <a:ea typeface="Arial"/>
                <a:cs typeface="Arial"/>
                <a:sym typeface="Arial"/>
              </a:rPr>
              <a:t>Data Sharing Mentoring Programme - BuEs</a:t>
            </a:r>
            <a:endParaRPr b="0" i="0" sz="1300" u="none" cap="none" strike="noStrike">
              <a:solidFill>
                <a:schemeClr val="accent4"/>
              </a:solidFill>
              <a:latin typeface="Arial"/>
              <a:ea typeface="Arial"/>
              <a:cs typeface="Arial"/>
              <a:sym typeface="Arial"/>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Onboarding</a:t>
            </a:r>
            <a:endParaRPr b="0" i="0" sz="11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Use Case Plan - Cross-Value Chain Bootcamp</a:t>
            </a:r>
            <a:endParaRPr b="0" i="0" sz="11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Proof of Concept</a:t>
            </a:r>
            <a:endParaRPr/>
          </a:p>
        </p:txBody>
      </p:sp>
      <p:cxnSp>
        <p:nvCxnSpPr>
          <p:cNvPr id="287" name="Google Shape;287;p27"/>
          <p:cNvCxnSpPr/>
          <p:nvPr/>
        </p:nvCxnSpPr>
        <p:spPr>
          <a:xfrm rot="10800000">
            <a:off x="7574377" y="4798723"/>
            <a:ext cx="0" cy="213000"/>
          </a:xfrm>
          <a:prstGeom prst="straightConnector1">
            <a:avLst/>
          </a:prstGeom>
          <a:noFill/>
          <a:ln cap="flat" cmpd="sng" w="9525">
            <a:solidFill>
              <a:srgbClr val="ABADAE"/>
            </a:solidFill>
            <a:prstDash val="solid"/>
            <a:round/>
            <a:headEnd len="sm" w="sm" type="none"/>
            <a:tailEnd len="med" w="med" type="oval"/>
          </a:ln>
        </p:spPr>
      </p:cxnSp>
      <p:cxnSp>
        <p:nvCxnSpPr>
          <p:cNvPr id="288" name="Google Shape;288;p27"/>
          <p:cNvCxnSpPr/>
          <p:nvPr/>
        </p:nvCxnSpPr>
        <p:spPr>
          <a:xfrm>
            <a:off x="7574378" y="5392094"/>
            <a:ext cx="0" cy="224100"/>
          </a:xfrm>
          <a:prstGeom prst="straightConnector1">
            <a:avLst/>
          </a:prstGeom>
          <a:noFill/>
          <a:ln cap="flat" cmpd="sng" w="9525">
            <a:solidFill>
              <a:srgbClr val="ABADAE"/>
            </a:solidFill>
            <a:prstDash val="solid"/>
            <a:round/>
            <a:headEnd len="sm" w="sm" type="none"/>
            <a:tailEnd len="med" w="med" type="oval"/>
          </a:ln>
        </p:spPr>
      </p:cxnSp>
      <p:sp>
        <p:nvSpPr>
          <p:cNvPr id="289" name="Google Shape;289;p27"/>
          <p:cNvSpPr/>
          <p:nvPr/>
        </p:nvSpPr>
        <p:spPr>
          <a:xfrm>
            <a:off x="6689350" y="5620349"/>
            <a:ext cx="1770000" cy="81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1300" u="none" cap="none" strike="noStrike">
                <a:solidFill>
                  <a:schemeClr val="accent4"/>
                </a:solidFill>
                <a:latin typeface="Arial"/>
                <a:ea typeface="Arial"/>
                <a:cs typeface="Arial"/>
                <a:sym typeface="Arial"/>
              </a:rPr>
              <a:t>Promotion</a:t>
            </a:r>
            <a:endParaRPr sz="1500"/>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Best in Class Showcases</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Fundraising Bootcamp</a:t>
            </a:r>
            <a:endParaRPr/>
          </a:p>
          <a:p>
            <a:pPr indent="0" lvl="0" marL="0" marR="0" rtl="0" algn="ctr">
              <a:lnSpc>
                <a:spcPct val="100000"/>
              </a:lnSpc>
              <a:spcBef>
                <a:spcPts val="0"/>
              </a:spcBef>
              <a:spcAft>
                <a:spcPts val="0"/>
              </a:spcAft>
              <a:buNone/>
            </a:pPr>
            <a:r>
              <a:rPr b="0" i="0" lang="en-GB" sz="1100" u="none" cap="none" strike="noStrike">
                <a:solidFill>
                  <a:srgbClr val="3F3F3F"/>
                </a:solidFill>
                <a:latin typeface="Arial"/>
                <a:ea typeface="Arial"/>
                <a:cs typeface="Arial"/>
                <a:sym typeface="Arial"/>
              </a:rPr>
              <a:t>CoPs Promotion</a:t>
            </a:r>
            <a:endParaRPr b="0" i="0" sz="1100" u="none" cap="none" strike="noStrike">
              <a:solidFill>
                <a:srgbClr val="3F3F3F"/>
              </a:solidFill>
              <a:latin typeface="Arial"/>
              <a:ea typeface="Arial"/>
              <a:cs typeface="Arial"/>
              <a:sym typeface="Arial"/>
            </a:endParaRPr>
          </a:p>
        </p:txBody>
      </p:sp>
      <p:sp>
        <p:nvSpPr>
          <p:cNvPr id="290" name="Google Shape;290;p27"/>
          <p:cNvSpPr txBox="1"/>
          <p:nvPr>
            <p:ph type="title"/>
          </p:nvPr>
        </p:nvSpPr>
        <p:spPr>
          <a:xfrm>
            <a:off x="478800" y="360000"/>
            <a:ext cx="10800000" cy="52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sz="3200">
                <a:solidFill>
                  <a:schemeClr val="accent4"/>
                </a:solidFill>
              </a:rPr>
              <a:t>i4Trust Milestones</a:t>
            </a:r>
            <a:endParaRPr/>
          </a:p>
        </p:txBody>
      </p:sp>
      <p:sp>
        <p:nvSpPr>
          <p:cNvPr id="291" name="Google Shape;291;p27"/>
          <p:cNvSpPr txBox="1"/>
          <p:nvPr/>
        </p:nvSpPr>
        <p:spPr>
          <a:xfrm>
            <a:off x="7916567" y="5090184"/>
            <a:ext cx="14622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000" u="none" cap="none" strike="noStrike">
                <a:solidFill>
                  <a:srgbClr val="000000"/>
                </a:solidFill>
                <a:latin typeface="Arial"/>
                <a:ea typeface="Arial"/>
                <a:cs typeface="Arial"/>
                <a:sym typeface="Arial"/>
              </a:rPr>
              <a:t>32  </a:t>
            </a:r>
            <a:r>
              <a:rPr b="1" lang="en-GB" sz="1000"/>
              <a:t>BuEs</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